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176" r:id="rId1"/>
    <p:sldMasterId id="2147484279" r:id="rId2"/>
    <p:sldMasterId id="2147484267" r:id="rId3"/>
  </p:sldMasterIdLst>
  <p:notesMasterIdLst>
    <p:notesMasterId r:id="rId37"/>
  </p:notesMasterIdLst>
  <p:handoutMasterIdLst>
    <p:handoutMasterId r:id="rId38"/>
  </p:handoutMasterIdLst>
  <p:sldIdLst>
    <p:sldId id="536" r:id="rId4"/>
    <p:sldId id="537" r:id="rId5"/>
    <p:sldId id="538" r:id="rId6"/>
    <p:sldId id="539" r:id="rId7"/>
    <p:sldId id="540" r:id="rId8"/>
    <p:sldId id="541" r:id="rId9"/>
    <p:sldId id="542" r:id="rId10"/>
    <p:sldId id="543" r:id="rId11"/>
    <p:sldId id="544" r:id="rId12"/>
    <p:sldId id="545" r:id="rId13"/>
    <p:sldId id="546" r:id="rId14"/>
    <p:sldId id="547" r:id="rId15"/>
    <p:sldId id="548" r:id="rId16"/>
    <p:sldId id="501" r:id="rId17"/>
    <p:sldId id="504" r:id="rId18"/>
    <p:sldId id="505" r:id="rId19"/>
    <p:sldId id="506" r:id="rId20"/>
    <p:sldId id="507" r:id="rId21"/>
    <p:sldId id="532" r:id="rId22"/>
    <p:sldId id="534" r:id="rId23"/>
    <p:sldId id="519" r:id="rId24"/>
    <p:sldId id="517" r:id="rId25"/>
    <p:sldId id="535" r:id="rId26"/>
    <p:sldId id="521" r:id="rId27"/>
    <p:sldId id="520" r:id="rId28"/>
    <p:sldId id="525" r:id="rId29"/>
    <p:sldId id="482" r:id="rId30"/>
    <p:sldId id="523" r:id="rId31"/>
    <p:sldId id="476" r:id="rId32"/>
    <p:sldId id="533" r:id="rId33"/>
    <p:sldId id="528" r:id="rId34"/>
    <p:sldId id="529" r:id="rId35"/>
    <p:sldId id="530" r:id="rId36"/>
  </p:sldIdLst>
  <p:sldSz cx="9144000" cy="6858000" type="screen4x3"/>
  <p:notesSz cx="6797675" cy="9872663"/>
  <p:defaultTextStyle>
    <a:defPPr>
      <a:defRPr lang="en-US"/>
    </a:defPPr>
    <a:lvl1pPr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1pPr>
    <a:lvl2pPr marL="4572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2pPr>
    <a:lvl3pPr marL="9144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3pPr>
    <a:lvl4pPr marL="13716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4pPr>
    <a:lvl5pPr marL="1828800" algn="l" rtl="0" fontAlgn="base">
      <a:spcBef>
        <a:spcPct val="0"/>
      </a:spcBef>
      <a:spcAft>
        <a:spcPct val="0"/>
      </a:spcAft>
      <a:defRPr sz="2400" b="1" kern="1200">
        <a:solidFill>
          <a:srgbClr val="2BAEB5"/>
        </a:solidFill>
        <a:latin typeface="Helvetica" charset="0"/>
        <a:ea typeface="ＭＳ Ｐゴシック" charset="0"/>
        <a:cs typeface="ＭＳ Ｐゴシック" charset="0"/>
      </a:defRPr>
    </a:lvl5pPr>
    <a:lvl6pPr marL="2286000" algn="l" defTabSz="457200" rtl="0" eaLnBrk="1" latinLnBrk="0" hangingPunct="1">
      <a:defRPr sz="2400" b="1" kern="1200">
        <a:solidFill>
          <a:srgbClr val="2BAEB5"/>
        </a:solidFill>
        <a:latin typeface="Helvetica" charset="0"/>
        <a:ea typeface="ＭＳ Ｐゴシック" charset="0"/>
        <a:cs typeface="ＭＳ Ｐゴシック" charset="0"/>
      </a:defRPr>
    </a:lvl6pPr>
    <a:lvl7pPr marL="2743200" algn="l" defTabSz="457200" rtl="0" eaLnBrk="1" latinLnBrk="0" hangingPunct="1">
      <a:defRPr sz="2400" b="1" kern="1200">
        <a:solidFill>
          <a:srgbClr val="2BAEB5"/>
        </a:solidFill>
        <a:latin typeface="Helvetica" charset="0"/>
        <a:ea typeface="ＭＳ Ｐゴシック" charset="0"/>
        <a:cs typeface="ＭＳ Ｐゴシック" charset="0"/>
      </a:defRPr>
    </a:lvl7pPr>
    <a:lvl8pPr marL="3200400" algn="l" defTabSz="457200" rtl="0" eaLnBrk="1" latinLnBrk="0" hangingPunct="1">
      <a:defRPr sz="2400" b="1" kern="1200">
        <a:solidFill>
          <a:srgbClr val="2BAEB5"/>
        </a:solidFill>
        <a:latin typeface="Helvetica" charset="0"/>
        <a:ea typeface="ＭＳ Ｐゴシック" charset="0"/>
        <a:cs typeface="ＭＳ Ｐゴシック" charset="0"/>
      </a:defRPr>
    </a:lvl8pPr>
    <a:lvl9pPr marL="3657600" algn="l" defTabSz="457200" rtl="0" eaLnBrk="1" latinLnBrk="0" hangingPunct="1">
      <a:defRPr sz="2400" b="1" kern="1200">
        <a:solidFill>
          <a:srgbClr val="2BAEB5"/>
        </a:solidFill>
        <a:latin typeface="Helvetica"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845">
          <p15:clr>
            <a:srgbClr val="A4A3A4"/>
          </p15:clr>
        </p15:guide>
        <p15:guide id="2" pos="476">
          <p15:clr>
            <a:srgbClr val="A4A3A4"/>
          </p15:clr>
        </p15:guide>
      </p15:sldGuideLst>
    </p:ext>
    <p:ext uri="{2D200454-40CA-4A62-9FC3-DE9A4176ACB9}">
      <p15:notesGuideLst xmlns:p15="http://schemas.microsoft.com/office/powerpoint/2012/main">
        <p15:guide id="1" orient="horz" pos="3110">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69696"/>
    <a:srgbClr val="005966"/>
    <a:srgbClr val="004566"/>
    <a:srgbClr val="006666"/>
    <a:srgbClr val="FE7D14"/>
    <a:srgbClr val="F81442"/>
    <a:srgbClr val="00FF00"/>
    <a:srgbClr val="FF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297" autoAdjust="0"/>
  </p:normalViewPr>
  <p:slideViewPr>
    <p:cSldViewPr snapToObjects="1">
      <p:cViewPr varScale="1">
        <p:scale>
          <a:sx n="117" d="100"/>
          <a:sy n="117" d="100"/>
        </p:scale>
        <p:origin x="678" y="96"/>
      </p:cViewPr>
      <p:guideLst>
        <p:guide orient="horz" pos="845"/>
        <p:guide pos="4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744"/>
    </p:cViewPr>
  </p:sorterViewPr>
  <p:notesViewPr>
    <p:cSldViewPr snapToObjects="1">
      <p:cViewPr varScale="1">
        <p:scale>
          <a:sx n="72" d="100"/>
          <a:sy n="72" d="100"/>
        </p:scale>
        <p:origin x="-3432" y="-112"/>
      </p:cViewPr>
      <p:guideLst>
        <p:guide orient="horz" pos="3110"/>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9"/>
          <p:cNvSpPr>
            <a:spLocks noChangeArrowheads="1"/>
          </p:cNvSpPr>
          <p:nvPr/>
        </p:nvSpPr>
        <p:spPr bwMode="auto">
          <a:xfrm>
            <a:off x="2718423" y="4750358"/>
            <a:ext cx="6797675" cy="4629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693" tIns="46346" rIns="92693" bIns="46346">
            <a:spAutoFit/>
          </a:bodyPr>
          <a:lstStyle/>
          <a:p>
            <a:endParaRPr lang="nl-NL" dirty="0"/>
          </a:p>
        </p:txBody>
      </p:sp>
    </p:spTree>
    <p:extLst>
      <p:ext uri="{BB962C8B-B14F-4D97-AF65-F5344CB8AC3E}">
        <p14:creationId xmlns:p14="http://schemas.microsoft.com/office/powerpoint/2010/main" val="1657549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44958" cy="492191"/>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lvl1pPr defTabSz="912445">
              <a:defRPr sz="1200" b="0">
                <a:solidFill>
                  <a:schemeClr val="tx1"/>
                </a:solidFill>
                <a:latin typeface="MetaBook-Roman" pitchFamily="34" charset="0"/>
                <a:ea typeface="+mn-ea"/>
                <a:cs typeface="+mn-cs"/>
              </a:defRPr>
            </a:lvl1pPr>
          </a:lstStyle>
          <a:p>
            <a:pPr>
              <a:defRPr/>
            </a:pPr>
            <a:r>
              <a:rPr lang="nl-NL" dirty="0"/>
              <a:t>Change Header in View / Headers (Beeld/Koptekst) </a:t>
            </a:r>
          </a:p>
        </p:txBody>
      </p:sp>
      <p:sp>
        <p:nvSpPr>
          <p:cNvPr id="70659" name="Rectangle 3"/>
          <p:cNvSpPr>
            <a:spLocks noGrp="1" noChangeArrowheads="1"/>
          </p:cNvSpPr>
          <p:nvPr>
            <p:ph type="dt" idx="1"/>
          </p:nvPr>
        </p:nvSpPr>
        <p:spPr bwMode="auto">
          <a:xfrm>
            <a:off x="3852717" y="0"/>
            <a:ext cx="2944958" cy="492191"/>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lvl1pPr algn="r" defTabSz="912445">
              <a:defRPr sz="1200" b="0">
                <a:solidFill>
                  <a:schemeClr val="tx1"/>
                </a:solidFill>
                <a:latin typeface="MetaBook-Roman" charset="0"/>
              </a:defRPr>
            </a:lvl1pPr>
          </a:lstStyle>
          <a:p>
            <a:pPr>
              <a:defRPr/>
            </a:pPr>
            <a:fld id="{CE2EAE37-9245-8249-AA58-BBF7EF0AF876}" type="datetime1">
              <a:rPr lang="en-GB"/>
              <a:pPr>
                <a:defRPr/>
              </a:pPr>
              <a:t>02/06/2015</a:t>
            </a:fld>
            <a:endParaRPr lang="nl-NL" dirty="0"/>
          </a:p>
        </p:txBody>
      </p:sp>
      <p:sp>
        <p:nvSpPr>
          <p:cNvPr id="39940" name="Rectangle 4"/>
          <p:cNvSpPr>
            <a:spLocks noGrp="1" noRot="1" noChangeAspect="1" noChangeArrowheads="1" noTextEdit="1"/>
          </p:cNvSpPr>
          <p:nvPr>
            <p:ph type="sldImg" idx="2"/>
          </p:nvPr>
        </p:nvSpPr>
        <p:spPr bwMode="auto">
          <a:xfrm>
            <a:off x="931863" y="742950"/>
            <a:ext cx="4933950" cy="3700463"/>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0661" name="Rectangle 5"/>
          <p:cNvSpPr>
            <a:spLocks noGrp="1" noChangeArrowheads="1"/>
          </p:cNvSpPr>
          <p:nvPr>
            <p:ph type="body" sz="quarter" idx="3"/>
          </p:nvPr>
        </p:nvSpPr>
        <p:spPr bwMode="auto">
          <a:xfrm>
            <a:off x="904524" y="4689436"/>
            <a:ext cx="4988628" cy="4440935"/>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p>
            <a:pPr lvl="0"/>
            <a:r>
              <a:rPr lang="nl-NL" noProof="0"/>
              <a:t>Click to edit Master text styles</a:t>
            </a:r>
          </a:p>
          <a:p>
            <a:pPr lvl="0"/>
            <a:r>
              <a:rPr lang="nl-NL" noProof="0"/>
              <a:t>Second level</a:t>
            </a:r>
          </a:p>
          <a:p>
            <a:pPr lvl="0"/>
            <a:r>
              <a:rPr lang="nl-NL" noProof="0"/>
              <a:t>Third level</a:t>
            </a:r>
          </a:p>
          <a:p>
            <a:pPr lvl="0"/>
            <a:r>
              <a:rPr lang="nl-NL" noProof="0"/>
              <a:t>Fourth level</a:t>
            </a:r>
          </a:p>
          <a:p>
            <a:pPr lvl="0"/>
            <a:r>
              <a:rPr lang="nl-NL" noProof="0"/>
              <a:t>Fifth level</a:t>
            </a:r>
          </a:p>
        </p:txBody>
      </p:sp>
      <p:sp>
        <p:nvSpPr>
          <p:cNvPr id="70662" name="Rectangle 6"/>
          <p:cNvSpPr>
            <a:spLocks noGrp="1" noChangeArrowheads="1"/>
          </p:cNvSpPr>
          <p:nvPr>
            <p:ph type="ftr" sz="quarter" idx="4"/>
          </p:nvPr>
        </p:nvSpPr>
        <p:spPr bwMode="auto">
          <a:xfrm>
            <a:off x="0" y="9380473"/>
            <a:ext cx="2944958" cy="492190"/>
          </a:xfrm>
          <a:prstGeom prst="rect">
            <a:avLst/>
          </a:prstGeom>
          <a:noFill/>
          <a:ln w="9525">
            <a:noFill/>
            <a:miter lim="800000"/>
            <a:headEnd/>
            <a:tailEnd/>
          </a:ln>
          <a:effectLst/>
        </p:spPr>
        <p:txBody>
          <a:bodyPr vert="horz" wrap="square" lIns="91180" tIns="45590" rIns="91180" bIns="45590" numCol="1" anchor="b" anchorCtr="0" compatLnSpc="1">
            <a:prstTxWarp prst="textNoShape">
              <a:avLst/>
            </a:prstTxWarp>
          </a:bodyPr>
          <a:lstStyle>
            <a:lvl1pPr defTabSz="912445">
              <a:defRPr sz="1200" b="0">
                <a:solidFill>
                  <a:schemeClr val="tx1"/>
                </a:solidFill>
                <a:latin typeface="MetaBook-Roman" pitchFamily="34" charset="0"/>
                <a:ea typeface="+mn-ea"/>
                <a:cs typeface="+mn-cs"/>
              </a:defRPr>
            </a:lvl1pPr>
          </a:lstStyle>
          <a:p>
            <a:pPr>
              <a:defRPr/>
            </a:pPr>
            <a:r>
              <a:rPr lang="nl-NL" dirty="0"/>
              <a:t>Change Footer in View / Headers (Beeld/Koptekst) </a:t>
            </a:r>
          </a:p>
        </p:txBody>
      </p:sp>
      <p:sp>
        <p:nvSpPr>
          <p:cNvPr id="70663" name="Rectangle 7"/>
          <p:cNvSpPr>
            <a:spLocks noGrp="1" noChangeArrowheads="1"/>
          </p:cNvSpPr>
          <p:nvPr>
            <p:ph type="sldNum" sz="quarter" idx="5"/>
          </p:nvPr>
        </p:nvSpPr>
        <p:spPr bwMode="auto">
          <a:xfrm>
            <a:off x="3852717" y="9380473"/>
            <a:ext cx="2944958" cy="492190"/>
          </a:xfrm>
          <a:prstGeom prst="rect">
            <a:avLst/>
          </a:prstGeom>
          <a:noFill/>
          <a:ln w="9525">
            <a:noFill/>
            <a:miter lim="800000"/>
            <a:headEnd/>
            <a:tailEnd/>
          </a:ln>
          <a:effectLst/>
        </p:spPr>
        <p:txBody>
          <a:bodyPr vert="horz" wrap="square" lIns="91180" tIns="45590" rIns="91180" bIns="45590" numCol="1" anchor="b" anchorCtr="0" compatLnSpc="1">
            <a:prstTxWarp prst="textNoShape">
              <a:avLst/>
            </a:prstTxWarp>
          </a:bodyPr>
          <a:lstStyle>
            <a:lvl1pPr algn="r" defTabSz="912445">
              <a:defRPr sz="1200" b="0">
                <a:solidFill>
                  <a:schemeClr val="tx1"/>
                </a:solidFill>
                <a:latin typeface="MetaBook-Roman" charset="0"/>
              </a:defRPr>
            </a:lvl1pPr>
          </a:lstStyle>
          <a:p>
            <a:pPr>
              <a:defRPr/>
            </a:pPr>
            <a:fld id="{7C60694C-FE39-0249-B114-5678D30598A4}" type="slidenum">
              <a:rPr lang="nl-NL"/>
              <a:pPr>
                <a:defRPr/>
              </a:pPr>
              <a:t>‹nr.›</a:t>
            </a:fld>
            <a:endParaRPr lang="nl-NL" dirty="0"/>
          </a:p>
        </p:txBody>
      </p:sp>
    </p:spTree>
    <p:extLst>
      <p:ext uri="{BB962C8B-B14F-4D97-AF65-F5344CB8AC3E}">
        <p14:creationId xmlns:p14="http://schemas.microsoft.com/office/powerpoint/2010/main" val="40589657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ＭＳ Ｐゴシック" charset="-128"/>
      </a:defRPr>
    </a:lvl1pPr>
    <a:lvl2pPr marL="742950" indent="-28575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2pPr>
    <a:lvl3pPr marL="11430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3pPr>
    <a:lvl4pPr marL="16002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4pPr>
    <a:lvl5pPr marL="2057400" indent="-228600" algn="l" rtl="0" eaLnBrk="0" fontAlgn="base" hangingPunct="0">
      <a:spcBef>
        <a:spcPct val="30000"/>
      </a:spcBef>
      <a:spcAft>
        <a:spcPct val="0"/>
      </a:spcAft>
      <a:defRPr kumimoji="1" sz="1200" kern="1200">
        <a:solidFill>
          <a:schemeClr val="tx1"/>
        </a:solidFill>
        <a:latin typeface="MetaBook-Roman" pitchFamily="34"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1</a:t>
            </a:fld>
            <a:endParaRPr lang="nl-NL" dirty="0"/>
          </a:p>
        </p:txBody>
      </p:sp>
    </p:spTree>
    <p:extLst>
      <p:ext uri="{BB962C8B-B14F-4D97-AF65-F5344CB8AC3E}">
        <p14:creationId xmlns:p14="http://schemas.microsoft.com/office/powerpoint/2010/main" val="19217386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The </a:t>
            </a:r>
            <a:r>
              <a:rPr lang="nl-NL" dirty="0" err="1" smtClean="0"/>
              <a:t>Shire</a:t>
            </a:r>
            <a:r>
              <a:rPr lang="nl-NL" dirty="0" smtClean="0"/>
              <a:t> verwijst</a:t>
            </a:r>
            <a:r>
              <a:rPr lang="nl-NL" baseline="0" dirty="0" smtClean="0"/>
              <a:t> naar de plek waar de </a:t>
            </a:r>
            <a:r>
              <a:rPr lang="nl-NL" baseline="0" dirty="0" err="1" smtClean="0"/>
              <a:t>Hobbits</a:t>
            </a:r>
            <a:r>
              <a:rPr lang="nl-NL" baseline="0" dirty="0" smtClean="0"/>
              <a:t> van Tolkien wonen</a:t>
            </a:r>
            <a:endParaRPr lang="nl-NL" dirty="0"/>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17</a:t>
            </a:fld>
            <a:endParaRPr lang="nl-NL"/>
          </a:p>
        </p:txBody>
      </p:sp>
    </p:spTree>
    <p:extLst>
      <p:ext uri="{BB962C8B-B14F-4D97-AF65-F5344CB8AC3E}">
        <p14:creationId xmlns:p14="http://schemas.microsoft.com/office/powerpoint/2010/main" val="280522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err="1" smtClean="0"/>
              <a:t>Darwin’s</a:t>
            </a:r>
            <a:r>
              <a:rPr lang="nl-NL" dirty="0" smtClean="0"/>
              <a:t> Game verwijst naar slimme evolutie</a:t>
            </a:r>
            <a:endParaRPr lang="nl-NL" dirty="0"/>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18</a:t>
            </a:fld>
            <a:endParaRPr lang="nl-NL"/>
          </a:p>
        </p:txBody>
      </p:sp>
    </p:spTree>
    <p:extLst>
      <p:ext uri="{BB962C8B-B14F-4D97-AF65-F5344CB8AC3E}">
        <p14:creationId xmlns:p14="http://schemas.microsoft.com/office/powerpoint/2010/main" val="761389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aseline="0" dirty="0" smtClean="0"/>
              <a:t>Ga niet in discussie over het waarheidsgehalte van het scenario, maar beeld je in dat het bewaarheid is.</a:t>
            </a:r>
            <a:endParaRPr lang="nl-NL" dirty="0">
              <a:solidFill>
                <a:schemeClr val="bg1"/>
              </a:solidFill>
            </a:endParaRPr>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22</a:t>
            </a:fld>
            <a:endParaRPr lang="nl-NL"/>
          </a:p>
        </p:txBody>
      </p:sp>
    </p:spTree>
    <p:extLst>
      <p:ext uri="{BB962C8B-B14F-4D97-AF65-F5344CB8AC3E}">
        <p14:creationId xmlns:p14="http://schemas.microsoft.com/office/powerpoint/2010/main" val="2191652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24</a:t>
            </a:fld>
            <a:endParaRPr lang="nl-NL"/>
          </a:p>
        </p:txBody>
      </p:sp>
    </p:spTree>
    <p:extLst>
      <p:ext uri="{BB962C8B-B14F-4D97-AF65-F5344CB8AC3E}">
        <p14:creationId xmlns:p14="http://schemas.microsoft.com/office/powerpoint/2010/main" val="3585671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463464" lvl="1" indent="0"/>
            <a:endParaRPr lang="nl-NL" sz="2400" dirty="0"/>
          </a:p>
          <a:p>
            <a:pPr marL="463464" lvl="1" indent="0"/>
            <a:endParaRPr lang="nl-NL" sz="2400" dirty="0"/>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25</a:t>
            </a:fld>
            <a:endParaRPr lang="nl-NL"/>
          </a:p>
        </p:txBody>
      </p:sp>
    </p:spTree>
    <p:extLst>
      <p:ext uri="{BB962C8B-B14F-4D97-AF65-F5344CB8AC3E}">
        <p14:creationId xmlns:p14="http://schemas.microsoft.com/office/powerpoint/2010/main" val="32140210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463464" lvl="1" indent="0"/>
            <a:r>
              <a:rPr lang="nl-NL" sz="2400" dirty="0"/>
              <a:t>NB: dit perspectief veronderstelt geloof in de maakbaarheid van de scenario’s. De scenario’s zijn </a:t>
            </a:r>
            <a:r>
              <a:rPr lang="nl-NL" sz="2400" i="1" dirty="0"/>
              <a:t>outside-in </a:t>
            </a:r>
            <a:r>
              <a:rPr lang="nl-NL" sz="2400" dirty="0"/>
              <a:t>ontwikkeld, waarbij gekozen is voor assen die niet direct door de sector te beïnvloeden zijn. Het is dus niet mogelijk om zomaar een van de scenario’s te ‘kiezen’. Wel is het mogelijk om als journalistieke sector, in samenwerking met andere betrokkenen als overheid en NGO’s te onderzoeken op welke manier nú actie kan ondernomen worden om waar mogelijk de toekomstige ontwikkelingen te beïnvloeden. </a:t>
            </a:r>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28</a:t>
            </a:fld>
            <a:endParaRPr lang="nl-NL" dirty="0"/>
          </a:p>
        </p:txBody>
      </p:sp>
    </p:spTree>
    <p:extLst>
      <p:ext uri="{BB962C8B-B14F-4D97-AF65-F5344CB8AC3E}">
        <p14:creationId xmlns:p14="http://schemas.microsoft.com/office/powerpoint/2010/main" val="32140210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Noot: centrale vraag is welk scenario beschouwd wordt als het meest wenselijke, welk als het meest waarschijnlijke en welk als het ‘worst-case’ scenario. Dit vraagt om een collectieve reflectie waarbij de deelnemers met elkaar in gesprek gaan over hun voorkeuren en de mentale modellen of overtuigingen die daaraan ten grondslag liggen. Uiteindelijk gaat het om de vraag welke acties en keuzes noodzakelijk zijn om ontwikkelingen om te buigen van het meest waarschijnlijke naar het meest wenselijke scenario en hoe het ‘worst-case’ scenario vermeden kan worden.</a:t>
            </a:r>
            <a:r>
              <a:rPr lang="nl-NL" dirty="0" smtClean="0">
                <a:effectLst/>
              </a:rPr>
              <a:t> </a:t>
            </a:r>
            <a:endParaRPr lang="nl-NL" dirty="0"/>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29</a:t>
            </a:fld>
            <a:endParaRPr lang="nl-NL" dirty="0"/>
          </a:p>
        </p:txBody>
      </p:sp>
    </p:spTree>
    <p:extLst>
      <p:ext uri="{BB962C8B-B14F-4D97-AF65-F5344CB8AC3E}">
        <p14:creationId xmlns:p14="http://schemas.microsoft.com/office/powerpoint/2010/main" val="40286163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31</a:t>
            </a:fld>
            <a:endParaRPr lang="nl-NL" dirty="0"/>
          </a:p>
        </p:txBody>
      </p:sp>
    </p:spTree>
    <p:extLst>
      <p:ext uri="{BB962C8B-B14F-4D97-AF65-F5344CB8AC3E}">
        <p14:creationId xmlns:p14="http://schemas.microsoft.com/office/powerpoint/2010/main" val="25632598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32</a:t>
            </a:fld>
            <a:endParaRPr lang="nl-NL" dirty="0"/>
          </a:p>
        </p:txBody>
      </p:sp>
    </p:spTree>
    <p:extLst>
      <p:ext uri="{BB962C8B-B14F-4D97-AF65-F5344CB8AC3E}">
        <p14:creationId xmlns:p14="http://schemas.microsoft.com/office/powerpoint/2010/main" val="30989712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33</a:t>
            </a:fld>
            <a:endParaRPr lang="nl-NL" dirty="0"/>
          </a:p>
        </p:txBody>
      </p:sp>
    </p:spTree>
    <p:extLst>
      <p:ext uri="{BB962C8B-B14F-4D97-AF65-F5344CB8AC3E}">
        <p14:creationId xmlns:p14="http://schemas.microsoft.com/office/powerpoint/2010/main" val="30989712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4</a:t>
            </a:fld>
            <a:endParaRPr lang="nl-NL" dirty="0"/>
          </a:p>
        </p:txBody>
      </p:sp>
    </p:spTree>
    <p:extLst>
      <p:ext uri="{BB962C8B-B14F-4D97-AF65-F5344CB8AC3E}">
        <p14:creationId xmlns:p14="http://schemas.microsoft.com/office/powerpoint/2010/main" val="2426253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jdelijke aanduiding voor dia-afbeelding 1"/>
          <p:cNvSpPr>
            <a:spLocks noGrp="1" noRot="1" noChangeAspect="1"/>
          </p:cNvSpPr>
          <p:nvPr>
            <p:ph type="sldImg"/>
          </p:nvPr>
        </p:nvSpPr>
        <p:spPr>
          <a:ln/>
        </p:spPr>
      </p:sp>
      <p:sp>
        <p:nvSpPr>
          <p:cNvPr id="65538" name="Tijdelijke aanduiding voor notiti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nl-NL" dirty="0">
              <a:latin typeface="MetaBook-Roman" charset="0"/>
              <a:ea typeface="ＭＳ Ｐゴシック" charset="0"/>
              <a:cs typeface="ＭＳ Ｐゴシック" charset="0"/>
            </a:endParaRPr>
          </a:p>
        </p:txBody>
      </p:sp>
      <p:sp>
        <p:nvSpPr>
          <p:cNvPr id="65539" name="Tijdelijke aanduiding voor dianumm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fld id="{DA097575-5CA0-274B-A525-57099F2DBD74}" type="slidenum">
              <a:rPr lang="nl-NL" sz="1200" b="0">
                <a:solidFill>
                  <a:schemeClr val="tx1"/>
                </a:solidFill>
                <a:latin typeface="MetaBook-Roman" charset="0"/>
              </a:rPr>
              <a:pPr eaLnBrk="1" hangingPunct="1"/>
              <a:t>6</a:t>
            </a:fld>
            <a:endParaRPr lang="nl-NL" sz="1200" b="0" dirty="0">
              <a:solidFill>
                <a:schemeClr val="tx1"/>
              </a:solidFill>
              <a:latin typeface="MetaBook-Roman" charset="0"/>
            </a:endParaRPr>
          </a:p>
        </p:txBody>
      </p:sp>
    </p:spTree>
    <p:extLst>
      <p:ext uri="{BB962C8B-B14F-4D97-AF65-F5344CB8AC3E}">
        <p14:creationId xmlns:p14="http://schemas.microsoft.com/office/powerpoint/2010/main" val="1873067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7</a:t>
            </a:fld>
            <a:endParaRPr lang="nl-NL" dirty="0"/>
          </a:p>
        </p:txBody>
      </p:sp>
    </p:spTree>
    <p:extLst>
      <p:ext uri="{BB962C8B-B14F-4D97-AF65-F5344CB8AC3E}">
        <p14:creationId xmlns:p14="http://schemas.microsoft.com/office/powerpoint/2010/main" val="2335621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a:ln/>
        </p:spPr>
      </p:sp>
      <p:sp>
        <p:nvSpPr>
          <p:cNvPr id="6861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a:spcBef>
                <a:spcPct val="0"/>
              </a:spcBef>
            </a:pPr>
            <a:r>
              <a:rPr kumimoji="0" lang="en-GB" sz="2400" b="0" dirty="0">
                <a:solidFill>
                  <a:srgbClr val="2BAEB5"/>
                </a:solidFill>
                <a:latin typeface="Helvetica" charset="0"/>
                <a:ea typeface="ＭＳ Ｐゴシック" charset="0"/>
                <a:cs typeface="ＭＳ Ｐゴシック" charset="0"/>
              </a:rPr>
              <a:t>Hier staat een samenvatting van zekere trends (zowel afhankelijk als onafhankelijk).</a:t>
            </a:r>
          </a:p>
          <a:p>
            <a:pPr>
              <a:spcBef>
                <a:spcPct val="0"/>
              </a:spcBef>
            </a:pPr>
            <a:r>
              <a:rPr kumimoji="0" lang="en-GB" sz="2400" b="0" dirty="0">
                <a:solidFill>
                  <a:srgbClr val="2BAEB5"/>
                </a:solidFill>
                <a:latin typeface="Helvetica" charset="0"/>
                <a:ea typeface="ＭＳ Ｐゴシック" charset="0"/>
                <a:cs typeface="ＭＳ Ｐゴシック" charset="0"/>
              </a:rPr>
              <a:t>Het Martini-principe verwijst naar een oude reclame-slogan van Martini: anytime, anywhere</a:t>
            </a:r>
          </a:p>
        </p:txBody>
      </p:sp>
      <p:sp>
        <p:nvSpPr>
          <p:cNvPr id="6861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fld id="{2F36B26B-65C3-6F4E-A7D0-CADB037C7086}" type="slidenum">
              <a:rPr lang="nl-NL" sz="1200" b="0">
                <a:solidFill>
                  <a:schemeClr val="tx1"/>
                </a:solidFill>
                <a:latin typeface="MetaBook-Roman" charset="0"/>
              </a:rPr>
              <a:pPr eaLnBrk="1" hangingPunct="1"/>
              <a:t>8</a:t>
            </a:fld>
            <a:endParaRPr lang="nl-NL" sz="1200" b="0" dirty="0">
              <a:solidFill>
                <a:schemeClr val="tx1"/>
              </a:solidFill>
              <a:latin typeface="MetaBook-Roman" charset="0"/>
            </a:endParaRPr>
          </a:p>
        </p:txBody>
      </p:sp>
    </p:spTree>
    <p:extLst>
      <p:ext uri="{BB962C8B-B14F-4D97-AF65-F5344CB8AC3E}">
        <p14:creationId xmlns:p14="http://schemas.microsoft.com/office/powerpoint/2010/main" val="23784137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a:ln/>
        </p:spPr>
      </p:sp>
      <p:sp>
        <p:nvSpPr>
          <p:cNvPr id="68610"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a:spcBef>
                <a:spcPct val="0"/>
              </a:spcBef>
            </a:pPr>
            <a:r>
              <a:rPr kumimoji="0" lang="en-GB" sz="2400" b="0" dirty="0">
                <a:solidFill>
                  <a:srgbClr val="2BAEB5"/>
                </a:solidFill>
                <a:latin typeface="Helvetica" charset="0"/>
                <a:ea typeface="ＭＳ Ｐゴシック" charset="0"/>
                <a:cs typeface="ＭＳ Ｐゴシック" charset="0"/>
              </a:rPr>
              <a:t>Hier staat </a:t>
            </a:r>
            <a:r>
              <a:rPr kumimoji="0" lang="en-GB" sz="2400" b="0" dirty="0" err="1">
                <a:solidFill>
                  <a:srgbClr val="2BAEB5"/>
                </a:solidFill>
                <a:latin typeface="Helvetica" charset="0"/>
                <a:ea typeface="ＭＳ Ｐゴシック" charset="0"/>
                <a:cs typeface="ＭＳ Ｐゴシック" charset="0"/>
              </a:rPr>
              <a:t>een</a:t>
            </a:r>
            <a:r>
              <a:rPr kumimoji="0" lang="en-GB" sz="2400" b="0" dirty="0">
                <a:solidFill>
                  <a:srgbClr val="2BAEB5"/>
                </a:solidFill>
                <a:latin typeface="Helvetica" charset="0"/>
                <a:ea typeface="ＭＳ Ｐゴシック" charset="0"/>
                <a:cs typeface="ＭＳ Ｐゴシック" charset="0"/>
              </a:rPr>
              <a:t> </a:t>
            </a:r>
            <a:r>
              <a:rPr kumimoji="0" lang="en-GB" sz="2400" b="0" dirty="0" err="1">
                <a:solidFill>
                  <a:srgbClr val="2BAEB5"/>
                </a:solidFill>
                <a:latin typeface="Helvetica" charset="0"/>
                <a:ea typeface="ＭＳ Ｐゴシック" charset="0"/>
                <a:cs typeface="ＭＳ Ｐゴシック" charset="0"/>
              </a:rPr>
              <a:t>samenvatting</a:t>
            </a:r>
            <a:r>
              <a:rPr kumimoji="0" lang="en-GB" sz="2400" b="0" dirty="0">
                <a:solidFill>
                  <a:srgbClr val="2BAEB5"/>
                </a:solidFill>
                <a:latin typeface="Helvetica" charset="0"/>
                <a:ea typeface="ＭＳ Ｐゴシック" charset="0"/>
                <a:cs typeface="ＭＳ Ｐゴシック" charset="0"/>
              </a:rPr>
              <a:t> van </a:t>
            </a:r>
            <a:r>
              <a:rPr kumimoji="0" lang="en-GB" sz="2400" b="0" dirty="0" err="1">
                <a:solidFill>
                  <a:srgbClr val="2BAEB5"/>
                </a:solidFill>
                <a:latin typeface="Helvetica" charset="0"/>
                <a:ea typeface="ＭＳ Ｐゴシック" charset="0"/>
                <a:cs typeface="ＭＳ Ｐゴシック" charset="0"/>
              </a:rPr>
              <a:t>zekere</a:t>
            </a:r>
            <a:r>
              <a:rPr kumimoji="0" lang="en-GB" sz="2400" b="0" dirty="0">
                <a:solidFill>
                  <a:srgbClr val="2BAEB5"/>
                </a:solidFill>
                <a:latin typeface="Helvetica" charset="0"/>
                <a:ea typeface="ＭＳ Ｐゴシック" charset="0"/>
                <a:cs typeface="ＭＳ Ｐゴシック" charset="0"/>
              </a:rPr>
              <a:t> trends (</a:t>
            </a:r>
            <a:r>
              <a:rPr kumimoji="0" lang="en-GB" sz="2400" b="0" dirty="0" err="1">
                <a:solidFill>
                  <a:srgbClr val="2BAEB5"/>
                </a:solidFill>
                <a:latin typeface="Helvetica" charset="0"/>
                <a:ea typeface="ＭＳ Ｐゴシック" charset="0"/>
                <a:cs typeface="ＭＳ Ｐゴシック" charset="0"/>
              </a:rPr>
              <a:t>zowel</a:t>
            </a:r>
            <a:r>
              <a:rPr kumimoji="0" lang="en-GB" sz="2400" b="0" dirty="0">
                <a:solidFill>
                  <a:srgbClr val="2BAEB5"/>
                </a:solidFill>
                <a:latin typeface="Helvetica" charset="0"/>
                <a:ea typeface="ＭＳ Ｐゴシック" charset="0"/>
                <a:cs typeface="ＭＳ Ｐゴシック" charset="0"/>
              </a:rPr>
              <a:t> </a:t>
            </a:r>
            <a:r>
              <a:rPr kumimoji="0" lang="en-GB" sz="2400" b="0" dirty="0" err="1">
                <a:solidFill>
                  <a:srgbClr val="2BAEB5"/>
                </a:solidFill>
                <a:latin typeface="Helvetica" charset="0"/>
                <a:ea typeface="ＭＳ Ｐゴシック" charset="0"/>
                <a:cs typeface="ＭＳ Ｐゴシック" charset="0"/>
              </a:rPr>
              <a:t>afhankelijk</a:t>
            </a:r>
            <a:r>
              <a:rPr kumimoji="0" lang="en-GB" sz="2400" b="0" dirty="0">
                <a:solidFill>
                  <a:srgbClr val="2BAEB5"/>
                </a:solidFill>
                <a:latin typeface="Helvetica" charset="0"/>
                <a:ea typeface="ＭＳ Ｐゴシック" charset="0"/>
                <a:cs typeface="ＭＳ Ｐゴシック" charset="0"/>
              </a:rPr>
              <a:t> </a:t>
            </a:r>
            <a:r>
              <a:rPr kumimoji="0" lang="en-GB" sz="2400" b="0" dirty="0" err="1">
                <a:solidFill>
                  <a:srgbClr val="2BAEB5"/>
                </a:solidFill>
                <a:latin typeface="Helvetica" charset="0"/>
                <a:ea typeface="ＭＳ Ｐゴシック" charset="0"/>
                <a:cs typeface="ＭＳ Ｐゴシック" charset="0"/>
              </a:rPr>
              <a:t>als</a:t>
            </a:r>
            <a:r>
              <a:rPr kumimoji="0" lang="en-GB" sz="2400" b="0" dirty="0">
                <a:solidFill>
                  <a:srgbClr val="2BAEB5"/>
                </a:solidFill>
                <a:latin typeface="Helvetica" charset="0"/>
                <a:ea typeface="ＭＳ Ｐゴシック" charset="0"/>
                <a:cs typeface="ＭＳ Ｐゴシック" charset="0"/>
              </a:rPr>
              <a:t> </a:t>
            </a:r>
            <a:r>
              <a:rPr kumimoji="0" lang="en-GB" sz="2400" b="0" dirty="0" err="1">
                <a:solidFill>
                  <a:srgbClr val="2BAEB5"/>
                </a:solidFill>
                <a:latin typeface="Helvetica" charset="0"/>
                <a:ea typeface="ＭＳ Ｐゴシック" charset="0"/>
                <a:cs typeface="ＭＳ Ｐゴシック" charset="0"/>
              </a:rPr>
              <a:t>onafhankelijk</a:t>
            </a:r>
            <a:r>
              <a:rPr kumimoji="0" lang="en-GB" sz="2400" b="0" dirty="0">
                <a:solidFill>
                  <a:srgbClr val="2BAEB5"/>
                </a:solidFill>
                <a:latin typeface="Helvetica" charset="0"/>
                <a:ea typeface="ＭＳ Ｐゴシック" charset="0"/>
                <a:cs typeface="ＭＳ Ｐゴシック" charset="0"/>
              </a:rPr>
              <a:t>)</a:t>
            </a:r>
          </a:p>
        </p:txBody>
      </p:sp>
      <p:sp>
        <p:nvSpPr>
          <p:cNvPr id="68611"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fld id="{2F36B26B-65C3-6F4E-A7D0-CADB037C7086}" type="slidenum">
              <a:rPr lang="nl-NL" sz="1200" b="0">
                <a:solidFill>
                  <a:schemeClr val="tx1"/>
                </a:solidFill>
                <a:latin typeface="MetaBook-Roman" charset="0"/>
              </a:rPr>
              <a:pPr eaLnBrk="1" hangingPunct="1"/>
              <a:t>9</a:t>
            </a:fld>
            <a:endParaRPr lang="nl-NL" sz="1200" b="0">
              <a:solidFill>
                <a:schemeClr val="tx1"/>
              </a:solidFill>
              <a:latin typeface="MetaBook-Roman" charset="0"/>
            </a:endParaRPr>
          </a:p>
        </p:txBody>
      </p:sp>
    </p:spTree>
    <p:extLst>
      <p:ext uri="{BB962C8B-B14F-4D97-AF65-F5344CB8AC3E}">
        <p14:creationId xmlns:p14="http://schemas.microsoft.com/office/powerpoint/2010/main" val="1214081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smtClean="0"/>
              <a:t>Hier staan de onzekere trends (zowel sturend als afhankelijk)</a:t>
            </a:r>
            <a:endParaRPr lang="nl-NL" dirty="0"/>
          </a:p>
        </p:txBody>
      </p:sp>
      <p:sp>
        <p:nvSpPr>
          <p:cNvPr id="4" name="Tijdelijke aanduiding voor dianummer 3"/>
          <p:cNvSpPr>
            <a:spLocks noGrp="1"/>
          </p:cNvSpPr>
          <p:nvPr>
            <p:ph type="sldNum" sz="quarter" idx="10"/>
          </p:nvPr>
        </p:nvSpPr>
        <p:spPr/>
        <p:txBody>
          <a:bodyPr/>
          <a:lstStyle/>
          <a:p>
            <a:pPr>
              <a:defRPr/>
            </a:pPr>
            <a:fld id="{7C60694C-FE39-0249-B114-5678D30598A4}" type="slidenum">
              <a:rPr lang="nl-NL" smtClean="0"/>
              <a:pPr>
                <a:defRPr/>
              </a:pPr>
              <a:t>10</a:t>
            </a:fld>
            <a:endParaRPr lang="nl-NL" dirty="0"/>
          </a:p>
        </p:txBody>
      </p:sp>
    </p:spTree>
    <p:extLst>
      <p:ext uri="{BB962C8B-B14F-4D97-AF65-F5344CB8AC3E}">
        <p14:creationId xmlns:p14="http://schemas.microsoft.com/office/powerpoint/2010/main" val="28318079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Rot="1" noChangeAspect="1" noChangeArrowheads="1" noTextEdit="1"/>
          </p:cNvSpPr>
          <p:nvPr>
            <p:ph type="sldImg"/>
          </p:nvPr>
        </p:nvSpPr>
        <p:spPr>
          <a:ln/>
        </p:spPr>
      </p:sp>
      <p:sp>
        <p:nvSpPr>
          <p:cNvPr id="7065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a:spcBef>
                <a:spcPct val="0"/>
              </a:spcBef>
            </a:pPr>
            <a:r>
              <a:rPr kumimoji="0" lang="nl-NL" sz="2400" b="0" dirty="0">
                <a:solidFill>
                  <a:srgbClr val="2BAEB5"/>
                </a:solidFill>
                <a:latin typeface="Helvetica" charset="0"/>
                <a:ea typeface="ＭＳ Ｐゴシック" charset="0"/>
                <a:cs typeface="ＭＳ Ｐゴシック" charset="0"/>
              </a:rPr>
              <a:t>Dit zijn de twee sturende, onzekere trends die zijn gekozen als assen van de scenario-matrix</a:t>
            </a:r>
          </a:p>
        </p:txBody>
      </p:sp>
    </p:spTree>
    <p:extLst>
      <p:ext uri="{BB962C8B-B14F-4D97-AF65-F5344CB8AC3E}">
        <p14:creationId xmlns:p14="http://schemas.microsoft.com/office/powerpoint/2010/main" val="40507662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jdelijke aanduiding voor dia-afbeelding 1"/>
          <p:cNvSpPr>
            <a:spLocks noGrp="1" noRot="1" noChangeAspect="1"/>
          </p:cNvSpPr>
          <p:nvPr>
            <p:ph type="sldImg"/>
          </p:nvPr>
        </p:nvSpPr>
        <p:spPr>
          <a:ln/>
        </p:spPr>
      </p:sp>
      <p:sp>
        <p:nvSpPr>
          <p:cNvPr id="73730" name="Tijdelijke aanduiding voor notiti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nl-NL" dirty="0">
              <a:latin typeface="MetaBook-Roman" charset="0"/>
              <a:ea typeface="ＭＳ Ｐゴシック" charset="0"/>
              <a:cs typeface="ＭＳ Ｐゴシック" charset="0"/>
            </a:endParaRPr>
          </a:p>
        </p:txBody>
      </p:sp>
      <p:sp>
        <p:nvSpPr>
          <p:cNvPr id="73731" name="Tijdelijke aanduiding voor dianumm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defTabSz="912445" eaLnBrk="0" hangingPunct="0">
              <a:defRPr sz="2400" b="1">
                <a:solidFill>
                  <a:srgbClr val="2BAEB5"/>
                </a:solidFill>
                <a:latin typeface="Helvetica" charset="0"/>
                <a:ea typeface="ＭＳ Ｐゴシック" charset="0"/>
                <a:cs typeface="ＭＳ Ｐゴシック" charset="0"/>
              </a:defRPr>
            </a:lvl1pPr>
            <a:lvl2pPr marL="753128" indent="-289665" defTabSz="912445" eaLnBrk="0" hangingPunct="0">
              <a:defRPr sz="2400" b="1">
                <a:solidFill>
                  <a:srgbClr val="2BAEB5"/>
                </a:solidFill>
                <a:latin typeface="Helvetica" charset="0"/>
                <a:ea typeface="ＭＳ Ｐゴシック" charset="0"/>
              </a:defRPr>
            </a:lvl2pPr>
            <a:lvl3pPr marL="1158659" indent="-231732" defTabSz="912445" eaLnBrk="0" hangingPunct="0">
              <a:defRPr sz="2400" b="1">
                <a:solidFill>
                  <a:srgbClr val="2BAEB5"/>
                </a:solidFill>
                <a:latin typeface="Helvetica" charset="0"/>
                <a:ea typeface="ＭＳ Ｐゴシック" charset="0"/>
              </a:defRPr>
            </a:lvl3pPr>
            <a:lvl4pPr marL="1622123" indent="-231732" defTabSz="912445" eaLnBrk="0" hangingPunct="0">
              <a:defRPr sz="2400" b="1">
                <a:solidFill>
                  <a:srgbClr val="2BAEB5"/>
                </a:solidFill>
                <a:latin typeface="Helvetica" charset="0"/>
                <a:ea typeface="ＭＳ Ｐゴシック" charset="0"/>
              </a:defRPr>
            </a:lvl4pPr>
            <a:lvl5pPr marL="2085586" indent="-231732" defTabSz="912445" eaLnBrk="0" hangingPunct="0">
              <a:defRPr sz="2400" b="1">
                <a:solidFill>
                  <a:srgbClr val="2BAEB5"/>
                </a:solidFill>
                <a:latin typeface="Helvetica" charset="0"/>
                <a:ea typeface="ＭＳ Ｐゴシック" charset="0"/>
              </a:defRPr>
            </a:lvl5pPr>
            <a:lvl6pPr marL="2549050" indent="-231732" defTabSz="912445" eaLnBrk="0" fontAlgn="base" hangingPunct="0">
              <a:spcBef>
                <a:spcPct val="0"/>
              </a:spcBef>
              <a:spcAft>
                <a:spcPct val="0"/>
              </a:spcAft>
              <a:defRPr sz="2400" b="1">
                <a:solidFill>
                  <a:srgbClr val="2BAEB5"/>
                </a:solidFill>
                <a:latin typeface="Helvetica" charset="0"/>
                <a:ea typeface="ＭＳ Ｐゴシック" charset="0"/>
              </a:defRPr>
            </a:lvl6pPr>
            <a:lvl7pPr marL="3012514" indent="-231732" defTabSz="912445" eaLnBrk="0" fontAlgn="base" hangingPunct="0">
              <a:spcBef>
                <a:spcPct val="0"/>
              </a:spcBef>
              <a:spcAft>
                <a:spcPct val="0"/>
              </a:spcAft>
              <a:defRPr sz="2400" b="1">
                <a:solidFill>
                  <a:srgbClr val="2BAEB5"/>
                </a:solidFill>
                <a:latin typeface="Helvetica" charset="0"/>
                <a:ea typeface="ＭＳ Ｐゴシック" charset="0"/>
              </a:defRPr>
            </a:lvl7pPr>
            <a:lvl8pPr marL="3475977" indent="-231732" defTabSz="912445" eaLnBrk="0" fontAlgn="base" hangingPunct="0">
              <a:spcBef>
                <a:spcPct val="0"/>
              </a:spcBef>
              <a:spcAft>
                <a:spcPct val="0"/>
              </a:spcAft>
              <a:defRPr sz="2400" b="1">
                <a:solidFill>
                  <a:srgbClr val="2BAEB5"/>
                </a:solidFill>
                <a:latin typeface="Helvetica" charset="0"/>
                <a:ea typeface="ＭＳ Ｐゴシック" charset="0"/>
              </a:defRPr>
            </a:lvl8pPr>
            <a:lvl9pPr marL="3939441" indent="-231732" defTabSz="912445"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fld id="{67606EA9-3A00-DA4D-869E-54EE72725E01}" type="slidenum">
              <a:rPr lang="nl-NL" sz="1200" b="0">
                <a:solidFill>
                  <a:schemeClr val="tx1"/>
                </a:solidFill>
                <a:latin typeface="MetaBook-Roman" charset="0"/>
              </a:rPr>
              <a:pPr eaLnBrk="1" hangingPunct="1"/>
              <a:t>12</a:t>
            </a:fld>
            <a:endParaRPr lang="nl-NL" sz="1200" b="0" dirty="0">
              <a:solidFill>
                <a:schemeClr val="tx1"/>
              </a:solidFill>
              <a:latin typeface="MetaBook-Roman" charset="0"/>
            </a:endParaRPr>
          </a:p>
        </p:txBody>
      </p:sp>
    </p:spTree>
    <p:extLst>
      <p:ext uri="{BB962C8B-B14F-4D97-AF65-F5344CB8AC3E}">
        <p14:creationId xmlns:p14="http://schemas.microsoft.com/office/powerpoint/2010/main" val="342485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20D6ED41-F760-4D4E-8692-A210212DCCB2}" type="datetime1">
              <a:rPr lang="en-US" smtClean="0"/>
              <a:t>6/2/2015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3C7C79B6-1BE7-BB4A-B64A-0C8610867D6E}" type="slidenum">
              <a:rPr lang="en-US"/>
              <a:pPr>
                <a:defRPr/>
              </a:pPr>
              <a:t>‹nr.›</a:t>
            </a:fld>
            <a:endParaRPr lang="en-US" dirty="0"/>
          </a:p>
        </p:txBody>
      </p:sp>
    </p:spTree>
    <p:extLst>
      <p:ext uri="{BB962C8B-B14F-4D97-AF65-F5344CB8AC3E}">
        <p14:creationId xmlns:p14="http://schemas.microsoft.com/office/powerpoint/2010/main" val="4134483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1600200"/>
            <a:ext cx="8229600" cy="4525963"/>
          </a:xfrm>
          <a:prstGeom prst="rect">
            <a:avLst/>
          </a:prstGeo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BC6D1F5A-3E06-4F3F-8C5A-7DBCFD0F5FBA}" type="datetime1">
              <a:rPr lang="en-US" smtClean="0"/>
              <a:t>6/2/2015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5CE753AF-B2A2-1C48-B86F-5DDEE93DB560}" type="slidenum">
              <a:rPr lang="en-US"/>
              <a:pPr>
                <a:defRPr/>
              </a:pPr>
              <a:t>‹nr.›</a:t>
            </a:fld>
            <a:endParaRPr lang="en-US" dirty="0"/>
          </a:p>
        </p:txBody>
      </p:sp>
    </p:spTree>
    <p:extLst>
      <p:ext uri="{BB962C8B-B14F-4D97-AF65-F5344CB8AC3E}">
        <p14:creationId xmlns:p14="http://schemas.microsoft.com/office/powerpoint/2010/main" val="1102698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a:prstGeom prst="rect">
            <a:avLst/>
          </a:prstGeo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a:prstGeom prst="rect">
            <a:avLst/>
          </a:prstGeo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A9B3F007-6241-47F3-8BD8-71E0BD584CFC}" type="datetime1">
              <a:rPr lang="en-US" smtClean="0"/>
              <a:t>6/2/2015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2628F3C2-5FE7-D440-AB93-CAF029D163BD}" type="slidenum">
              <a:rPr lang="en-US"/>
              <a:pPr>
                <a:defRPr/>
              </a:pPr>
              <a:t>‹nr.›</a:t>
            </a:fld>
            <a:endParaRPr lang="en-US" dirty="0"/>
          </a:p>
        </p:txBody>
      </p:sp>
    </p:spTree>
    <p:extLst>
      <p:ext uri="{BB962C8B-B14F-4D97-AF65-F5344CB8AC3E}">
        <p14:creationId xmlns:p14="http://schemas.microsoft.com/office/powerpoint/2010/main" val="28545341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24182" y="2021541"/>
            <a:ext cx="4200618" cy="1362075"/>
          </a:xfrm>
          <a:prstGeom prst="rect">
            <a:avLst/>
          </a:prstGeo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News Gothic MT"/>
                <a:ea typeface="+mj-ea"/>
                <a:cs typeface="+mj-cs"/>
              </a:defRPr>
            </a:lvl1pPr>
          </a:lstStyle>
          <a:p>
            <a:r>
              <a:rPr lang="en-US" dirty="0" smtClean="0"/>
              <a:t>Click to edit Master title style</a:t>
            </a:r>
            <a:endParaRPr dirty="0"/>
          </a:p>
        </p:txBody>
      </p:sp>
      <p:sp>
        <p:nvSpPr>
          <p:cNvPr id="3" name="Text Placeholder 2"/>
          <p:cNvSpPr>
            <a:spLocks noGrp="1"/>
          </p:cNvSpPr>
          <p:nvPr>
            <p:ph type="body" idx="1"/>
          </p:nvPr>
        </p:nvSpPr>
        <p:spPr>
          <a:xfrm>
            <a:off x="3321424" y="3388659"/>
            <a:ext cx="4603376" cy="1083328"/>
          </a:xfrm>
          <a:prstGeom prst="rect">
            <a:avLst/>
          </a:prstGeo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News Gothic M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3213D10-5305-4071-83AA-6CEA21FF2247}" type="datetime1">
              <a:rPr lang="en-US" smtClean="0"/>
              <a:t>6/2/2015</a:t>
            </a:fld>
            <a:endParaRPr lang="en-US" dirty="0"/>
          </a:p>
        </p:txBody>
      </p:sp>
      <p:sp>
        <p:nvSpPr>
          <p:cNvPr id="5" name="Footer Placeholder 4"/>
          <p:cNvSpPr>
            <a:spLocks noGrp="1"/>
          </p:cNvSpPr>
          <p:nvPr>
            <p:ph type="ftr" sz="quarter" idx="11"/>
          </p:nvPr>
        </p:nvSpPr>
        <p:spPr/>
        <p:txBody>
          <a:bodyPr/>
          <a:lstStyle>
            <a:lvl1pPr>
              <a:defRPr b="1"/>
            </a:lvl1pPr>
          </a:lstStyle>
          <a:p>
            <a:pPr>
              <a:defRPr/>
            </a:pPr>
            <a:r>
              <a:rPr lang="nl-NL" smtClean="0"/>
              <a:t>www.journalistiek2025.nl</a:t>
            </a:r>
            <a:endParaRPr lang="nl-NL" dirty="0"/>
          </a:p>
        </p:txBody>
      </p:sp>
      <p:sp>
        <p:nvSpPr>
          <p:cNvPr id="6" name="Slide Number Placeholder 5"/>
          <p:cNvSpPr>
            <a:spLocks noGrp="1"/>
          </p:cNvSpPr>
          <p:nvPr>
            <p:ph type="sldNum" sz="quarter" idx="12"/>
          </p:nvPr>
        </p:nvSpPr>
        <p:spPr/>
        <p:txBody>
          <a:bodyPr/>
          <a:lstStyle>
            <a:lvl1pPr algn="ctr">
              <a:defRPr sz="900">
                <a:solidFill>
                  <a:srgbClr val="BFBFBF"/>
                </a:solidFill>
                <a:latin typeface="News Gothic MT" charset="0"/>
              </a:defRPr>
            </a:lvl1pPr>
          </a:lstStyle>
          <a:p>
            <a:pPr>
              <a:defRPr/>
            </a:pPr>
            <a:r>
              <a:rPr lang="nl-NL" dirty="0"/>
              <a:t>|  </a:t>
            </a:r>
            <a:fld id="{A72C3688-7F0A-BC40-B279-6C94214B6E7E}" type="slidenum">
              <a:rPr lang="nl-NL"/>
              <a:pPr>
                <a:defRPr/>
              </a:pPr>
              <a:t>‹nr.›</a:t>
            </a:fld>
            <a:endParaRPr lang="nl-NL" dirty="0"/>
          </a:p>
        </p:txBody>
      </p:sp>
    </p:spTree>
    <p:extLst>
      <p:ext uri="{BB962C8B-B14F-4D97-AF65-F5344CB8AC3E}">
        <p14:creationId xmlns:p14="http://schemas.microsoft.com/office/powerpoint/2010/main" val="35362352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FA30FC41-CB18-486E-8B33-2FF43E217B72}" type="datetime1">
              <a:rPr lang="en-US" smtClean="0"/>
              <a:t>6/2/2015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B6CA07DC-BD00-ED44-A3BB-BA16E93860BD}" type="slidenum">
              <a:rPr lang="nl-NL"/>
              <a:pPr>
                <a:defRPr/>
              </a:pPr>
              <a:t>‹nr.›</a:t>
            </a:fld>
            <a:endParaRPr lang="nl-NL" dirty="0"/>
          </a:p>
        </p:txBody>
      </p:sp>
    </p:spTree>
    <p:extLst>
      <p:ext uri="{BB962C8B-B14F-4D97-AF65-F5344CB8AC3E}">
        <p14:creationId xmlns:p14="http://schemas.microsoft.com/office/powerpoint/2010/main" val="11025619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30F8B09A-2851-4124-B93B-BE84B6108662}" type="datetime1">
              <a:rPr lang="en-US" smtClean="0"/>
              <a:t>6/2/2015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C06333BB-EB83-744E-9B77-3F52F972A00A}" type="slidenum">
              <a:rPr lang="nl-NL"/>
              <a:pPr>
                <a:defRPr/>
              </a:pPr>
              <a:t>‹nr.›</a:t>
            </a:fld>
            <a:endParaRPr lang="nl-NL" dirty="0"/>
          </a:p>
        </p:txBody>
      </p:sp>
    </p:spTree>
    <p:extLst>
      <p:ext uri="{BB962C8B-B14F-4D97-AF65-F5344CB8AC3E}">
        <p14:creationId xmlns:p14="http://schemas.microsoft.com/office/powerpoint/2010/main" val="13925470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6E35666F-3D9C-45D4-BAF5-48577BFB3BF2}" type="datetime1">
              <a:rPr lang="en-US" smtClean="0"/>
              <a:t>6/2/2015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3FAB03AD-56B7-1948-8A43-0F63A68C1D45}" type="slidenum">
              <a:rPr lang="nl-NL"/>
              <a:pPr>
                <a:defRPr/>
              </a:pPr>
              <a:t>‹nr.›</a:t>
            </a:fld>
            <a:endParaRPr lang="nl-NL" dirty="0"/>
          </a:p>
        </p:txBody>
      </p:sp>
    </p:spTree>
    <p:extLst>
      <p:ext uri="{BB962C8B-B14F-4D97-AF65-F5344CB8AC3E}">
        <p14:creationId xmlns:p14="http://schemas.microsoft.com/office/powerpoint/2010/main" val="42180765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EEC41C0A-7944-43A3-8979-C8A347C5FBE2}" type="datetime1">
              <a:rPr lang="en-US" smtClean="0"/>
              <a:t>6/2/2015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D41BE8E3-BE9D-F946-A500-8CEDF72456F5}" type="slidenum">
              <a:rPr lang="nl-NL"/>
              <a:pPr>
                <a:defRPr/>
              </a:pPr>
              <a:t>‹nr.›</a:t>
            </a:fld>
            <a:endParaRPr lang="nl-NL" dirty="0"/>
          </a:p>
        </p:txBody>
      </p:sp>
    </p:spTree>
    <p:extLst>
      <p:ext uri="{BB962C8B-B14F-4D97-AF65-F5344CB8AC3E}">
        <p14:creationId xmlns:p14="http://schemas.microsoft.com/office/powerpoint/2010/main" val="41314115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0517F467-3B06-4D52-B574-746D2B838A77}" type="datetime1">
              <a:rPr lang="en-US" smtClean="0"/>
              <a:t>6/2/2015</a:t>
            </a:fld>
            <a:endParaRPr lang="nl-NL" dirty="0"/>
          </a:p>
        </p:txBody>
      </p:sp>
      <p:sp>
        <p:nvSpPr>
          <p:cNvPr id="8"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9" name="Tijdelijke aanduiding voor dianummer 5"/>
          <p:cNvSpPr>
            <a:spLocks noGrp="1"/>
          </p:cNvSpPr>
          <p:nvPr>
            <p:ph type="sldNum" sz="quarter" idx="12"/>
          </p:nvPr>
        </p:nvSpPr>
        <p:spPr/>
        <p:txBody>
          <a:bodyPr/>
          <a:lstStyle>
            <a:lvl1pPr>
              <a:defRPr/>
            </a:lvl1pPr>
          </a:lstStyle>
          <a:p>
            <a:pPr>
              <a:defRPr/>
            </a:pPr>
            <a:fld id="{3F74F51A-1327-1642-BA52-38EBEA3DF616}" type="slidenum">
              <a:rPr lang="nl-NL"/>
              <a:pPr>
                <a:defRPr/>
              </a:pPr>
              <a:t>‹nr.›</a:t>
            </a:fld>
            <a:endParaRPr lang="nl-NL" dirty="0"/>
          </a:p>
        </p:txBody>
      </p:sp>
    </p:spTree>
    <p:extLst>
      <p:ext uri="{BB962C8B-B14F-4D97-AF65-F5344CB8AC3E}">
        <p14:creationId xmlns:p14="http://schemas.microsoft.com/office/powerpoint/2010/main" val="22016381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81BB0653-BD8D-40E4-83BE-28DF26765D14}" type="datetime1">
              <a:rPr lang="en-US" smtClean="0"/>
              <a:t>6/2/2015</a:t>
            </a:fld>
            <a:endParaRPr lang="nl-NL" dirty="0"/>
          </a:p>
        </p:txBody>
      </p:sp>
      <p:sp>
        <p:nvSpPr>
          <p:cNvPr id="4"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5" name="Tijdelijke aanduiding voor dianummer 5"/>
          <p:cNvSpPr>
            <a:spLocks noGrp="1"/>
          </p:cNvSpPr>
          <p:nvPr>
            <p:ph type="sldNum" sz="quarter" idx="12"/>
          </p:nvPr>
        </p:nvSpPr>
        <p:spPr/>
        <p:txBody>
          <a:bodyPr/>
          <a:lstStyle>
            <a:lvl1pPr>
              <a:defRPr/>
            </a:lvl1pPr>
          </a:lstStyle>
          <a:p>
            <a:pPr>
              <a:defRPr/>
            </a:pPr>
            <a:fld id="{C2020C55-B8BA-7540-A999-4FE31C025955}" type="slidenum">
              <a:rPr lang="nl-NL"/>
              <a:pPr>
                <a:defRPr/>
              </a:pPr>
              <a:t>‹nr.›</a:t>
            </a:fld>
            <a:endParaRPr lang="nl-NL" dirty="0"/>
          </a:p>
        </p:txBody>
      </p:sp>
    </p:spTree>
    <p:extLst>
      <p:ext uri="{BB962C8B-B14F-4D97-AF65-F5344CB8AC3E}">
        <p14:creationId xmlns:p14="http://schemas.microsoft.com/office/powerpoint/2010/main" val="3644782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1CE4D29C-1A77-446B-8FC2-926141A8F47D}" type="datetime1">
              <a:rPr lang="en-US" smtClean="0"/>
              <a:t>6/2/2015</a:t>
            </a:fld>
            <a:endParaRPr lang="nl-NL" dirty="0"/>
          </a:p>
        </p:txBody>
      </p:sp>
      <p:sp>
        <p:nvSpPr>
          <p:cNvPr id="3"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4" name="Tijdelijke aanduiding voor dianummer 5"/>
          <p:cNvSpPr>
            <a:spLocks noGrp="1"/>
          </p:cNvSpPr>
          <p:nvPr>
            <p:ph type="sldNum" sz="quarter" idx="12"/>
          </p:nvPr>
        </p:nvSpPr>
        <p:spPr/>
        <p:txBody>
          <a:bodyPr/>
          <a:lstStyle>
            <a:lvl1pPr>
              <a:defRPr/>
            </a:lvl1pPr>
          </a:lstStyle>
          <a:p>
            <a:pPr>
              <a:defRPr/>
            </a:pPr>
            <a:fld id="{7618DB60-EF40-C744-9327-416F6CD89F05}" type="slidenum">
              <a:rPr lang="nl-NL"/>
              <a:pPr>
                <a:defRPr/>
              </a:pPr>
              <a:t>‹nr.›</a:t>
            </a:fld>
            <a:endParaRPr lang="nl-NL" dirty="0"/>
          </a:p>
        </p:txBody>
      </p:sp>
    </p:spTree>
    <p:extLst>
      <p:ext uri="{BB962C8B-B14F-4D97-AF65-F5344CB8AC3E}">
        <p14:creationId xmlns:p14="http://schemas.microsoft.com/office/powerpoint/2010/main" val="2044834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1907704" y="260648"/>
            <a:ext cx="6779096" cy="1296144"/>
          </a:xfrm>
          <a:prstGeom prst="rect">
            <a:avLst/>
          </a:prstGeom>
        </p:spPr>
        <p:txBody>
          <a:bodyPr/>
          <a:lstStyle>
            <a:lvl1pPr algn="l">
              <a:defRPr sz="2800"/>
            </a:lvl1pPr>
          </a:lstStyle>
          <a:p>
            <a:r>
              <a:rPr lang="nl-NL" dirty="0" smtClean="0"/>
              <a:t>Titelstijl van model bewerken</a:t>
            </a:r>
            <a:endParaRPr lang="nl-NL" dirty="0"/>
          </a:p>
        </p:txBody>
      </p:sp>
      <p:sp>
        <p:nvSpPr>
          <p:cNvPr id="3" name="Tijdelijke aanduiding voor inhoud 2"/>
          <p:cNvSpPr>
            <a:spLocks noGrp="1"/>
          </p:cNvSpPr>
          <p:nvPr>
            <p:ph idx="1"/>
          </p:nvPr>
        </p:nvSpPr>
        <p:spPr>
          <a:xfrm>
            <a:off x="457200" y="1772816"/>
            <a:ext cx="8229600" cy="4209331"/>
          </a:xfrm>
          <a:prstGeom prst="rect">
            <a:avLst/>
          </a:prstGeom>
        </p:spPr>
        <p:txBody>
          <a:bodyPr/>
          <a:lstStyle>
            <a:lvl1pPr>
              <a:defRPr sz="2400"/>
            </a:lvl1pPr>
            <a:lvl2pPr>
              <a:defRPr sz="2400"/>
            </a:lvl2pPr>
            <a:lvl3pPr>
              <a:defRPr sz="2400"/>
            </a:lvl3pPr>
            <a:lvl4pPr>
              <a:defRPr sz="2400"/>
            </a:lvl4pPr>
            <a:lvl5pPr>
              <a:defRPr sz="2400"/>
            </a:lvl5pPr>
          </a:lstStyle>
          <a:p>
            <a:pPr lvl="0"/>
            <a:r>
              <a:rPr lang="nl-NL" dirty="0" smtClean="0"/>
              <a:t>Klik om de tekststijl van het model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4" name="Tijdelijke aanduiding voor datum 3"/>
          <p:cNvSpPr>
            <a:spLocks noGrp="1"/>
          </p:cNvSpPr>
          <p:nvPr>
            <p:ph type="dt" sz="half" idx="10"/>
          </p:nvPr>
        </p:nvSpPr>
        <p:spPr/>
        <p:txBody>
          <a:bodyPr/>
          <a:lstStyle>
            <a:lvl1pPr>
              <a:defRPr/>
            </a:lvl1pPr>
          </a:lstStyle>
          <a:p>
            <a:pPr>
              <a:defRPr/>
            </a:pPr>
            <a:fld id="{0A3EA123-D516-407B-88D0-29E446708067}" type="datetime1">
              <a:rPr lang="en-US" smtClean="0"/>
              <a:t>6/2/2015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AEC0FF14-0318-AA40-A5B8-4E5801E96D9B}" type="slidenum">
              <a:rPr lang="en-US"/>
              <a:pPr>
                <a:defRPr/>
              </a:pPr>
              <a:t>‹nr.›</a:t>
            </a:fld>
            <a:endParaRPr lang="en-US" dirty="0"/>
          </a:p>
        </p:txBody>
      </p:sp>
    </p:spTree>
    <p:extLst>
      <p:ext uri="{BB962C8B-B14F-4D97-AF65-F5344CB8AC3E}">
        <p14:creationId xmlns:p14="http://schemas.microsoft.com/office/powerpoint/2010/main" val="24093758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D60E4B67-930F-402E-B303-8DB35E6EAAD9}" type="datetime1">
              <a:rPr lang="en-US" smtClean="0"/>
              <a:t>6/2/2015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33E8924A-407A-6341-B77A-6FFA733F0309}" type="slidenum">
              <a:rPr lang="nl-NL"/>
              <a:pPr>
                <a:defRPr/>
              </a:pPr>
              <a:t>‹nr.›</a:t>
            </a:fld>
            <a:endParaRPr lang="nl-NL" dirty="0"/>
          </a:p>
        </p:txBody>
      </p:sp>
    </p:spTree>
    <p:extLst>
      <p:ext uri="{BB962C8B-B14F-4D97-AF65-F5344CB8AC3E}">
        <p14:creationId xmlns:p14="http://schemas.microsoft.com/office/powerpoint/2010/main" val="19780529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0CA71CB9-627C-414B-9C81-CACDC022A78C}" type="datetime1">
              <a:rPr lang="en-US" smtClean="0"/>
              <a:t>6/2/2015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0C4CEBF4-69D9-5640-B669-F35E903969F4}" type="slidenum">
              <a:rPr lang="nl-NL"/>
              <a:pPr>
                <a:defRPr/>
              </a:pPr>
              <a:t>‹nr.›</a:t>
            </a:fld>
            <a:endParaRPr lang="nl-NL" dirty="0"/>
          </a:p>
        </p:txBody>
      </p:sp>
    </p:spTree>
    <p:extLst>
      <p:ext uri="{BB962C8B-B14F-4D97-AF65-F5344CB8AC3E}">
        <p14:creationId xmlns:p14="http://schemas.microsoft.com/office/powerpoint/2010/main" val="40348670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7DD32981-7E39-47DA-B4BB-D34CC8CF80BB}" type="datetime1">
              <a:rPr lang="en-US" smtClean="0"/>
              <a:t>6/2/2015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C8DAD647-E2D2-0742-9FB3-5C1848303073}" type="slidenum">
              <a:rPr lang="nl-NL"/>
              <a:pPr>
                <a:defRPr/>
              </a:pPr>
              <a:t>‹nr.›</a:t>
            </a:fld>
            <a:endParaRPr lang="nl-NL" dirty="0"/>
          </a:p>
        </p:txBody>
      </p:sp>
    </p:spTree>
    <p:extLst>
      <p:ext uri="{BB962C8B-B14F-4D97-AF65-F5344CB8AC3E}">
        <p14:creationId xmlns:p14="http://schemas.microsoft.com/office/powerpoint/2010/main" val="29565250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F77DC5A4-9956-4589-B5E0-F2B0A286C822}" type="datetime1">
              <a:rPr lang="en-US" smtClean="0"/>
              <a:t>6/2/2015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29B442AA-1F9B-D044-8FC7-E708F9DD8286}" type="slidenum">
              <a:rPr lang="nl-NL"/>
              <a:pPr>
                <a:defRPr/>
              </a:pPr>
              <a:t>‹nr.›</a:t>
            </a:fld>
            <a:endParaRPr lang="nl-NL" dirty="0"/>
          </a:p>
        </p:txBody>
      </p:sp>
    </p:spTree>
    <p:extLst>
      <p:ext uri="{BB962C8B-B14F-4D97-AF65-F5344CB8AC3E}">
        <p14:creationId xmlns:p14="http://schemas.microsoft.com/office/powerpoint/2010/main" val="32725293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BD473453-BD46-4707-B587-C8CEBC93F63E}" type="datetime1">
              <a:rPr lang="en-US" smtClean="0"/>
              <a:t>6/2/2015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BD64641F-27A7-1548-81ED-A47A3FF6361B}" type="slidenum">
              <a:rPr lang="nl-NL"/>
              <a:pPr>
                <a:defRPr/>
              </a:pPr>
              <a:t>‹nr.›</a:t>
            </a:fld>
            <a:endParaRPr lang="nl-NL" dirty="0"/>
          </a:p>
        </p:txBody>
      </p:sp>
    </p:spTree>
    <p:extLst>
      <p:ext uri="{BB962C8B-B14F-4D97-AF65-F5344CB8AC3E}">
        <p14:creationId xmlns:p14="http://schemas.microsoft.com/office/powerpoint/2010/main" val="41923202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F2961487-F93E-4135-9A78-DCC768097329}" type="datetime1">
              <a:rPr lang="en-US" smtClean="0"/>
              <a:t>6/2/2015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29AA71B2-DE13-8A41-B300-59AB2E3978AF}" type="slidenum">
              <a:rPr lang="nl-NL"/>
              <a:pPr>
                <a:defRPr/>
              </a:pPr>
              <a:t>‹nr.›</a:t>
            </a:fld>
            <a:endParaRPr lang="nl-NL" dirty="0"/>
          </a:p>
        </p:txBody>
      </p:sp>
    </p:spTree>
    <p:extLst>
      <p:ext uri="{BB962C8B-B14F-4D97-AF65-F5344CB8AC3E}">
        <p14:creationId xmlns:p14="http://schemas.microsoft.com/office/powerpoint/2010/main" val="16868935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F52C1580-C2C9-4982-B8D5-26EA264A88F2}" type="datetime1">
              <a:rPr lang="en-US" smtClean="0"/>
              <a:t>6/2/2015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DFDDCDA1-364B-F544-8807-008E8CB0E5C2}" type="slidenum">
              <a:rPr lang="nl-NL"/>
              <a:pPr>
                <a:defRPr/>
              </a:pPr>
              <a:t>‹nr.›</a:t>
            </a:fld>
            <a:endParaRPr lang="nl-NL" dirty="0"/>
          </a:p>
        </p:txBody>
      </p:sp>
    </p:spTree>
    <p:extLst>
      <p:ext uri="{BB962C8B-B14F-4D97-AF65-F5344CB8AC3E}">
        <p14:creationId xmlns:p14="http://schemas.microsoft.com/office/powerpoint/2010/main" val="28699019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E1B73DF3-50D9-450E-A025-9E7408217E37}" type="datetime1">
              <a:rPr lang="en-US" smtClean="0"/>
              <a:t>6/2/2015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D51378DF-F891-134A-B76E-2E07D0AD039E}" type="slidenum">
              <a:rPr lang="nl-NL"/>
              <a:pPr>
                <a:defRPr/>
              </a:pPr>
              <a:t>‹nr.›</a:t>
            </a:fld>
            <a:endParaRPr lang="nl-NL" dirty="0"/>
          </a:p>
        </p:txBody>
      </p:sp>
    </p:spTree>
    <p:extLst>
      <p:ext uri="{BB962C8B-B14F-4D97-AF65-F5344CB8AC3E}">
        <p14:creationId xmlns:p14="http://schemas.microsoft.com/office/powerpoint/2010/main" val="29139405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0A963723-34A4-447A-B55E-0AFC0A0BC527}" type="datetime1">
              <a:rPr lang="en-US" smtClean="0"/>
              <a:t>6/2/2015</a:t>
            </a:fld>
            <a:endParaRPr lang="nl-NL" dirty="0"/>
          </a:p>
        </p:txBody>
      </p:sp>
      <p:sp>
        <p:nvSpPr>
          <p:cNvPr id="8"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9" name="Tijdelijke aanduiding voor dianummer 5"/>
          <p:cNvSpPr>
            <a:spLocks noGrp="1"/>
          </p:cNvSpPr>
          <p:nvPr>
            <p:ph type="sldNum" sz="quarter" idx="12"/>
          </p:nvPr>
        </p:nvSpPr>
        <p:spPr/>
        <p:txBody>
          <a:bodyPr/>
          <a:lstStyle>
            <a:lvl1pPr>
              <a:defRPr/>
            </a:lvl1pPr>
          </a:lstStyle>
          <a:p>
            <a:pPr>
              <a:defRPr/>
            </a:pPr>
            <a:fld id="{BCF325CA-CB3E-C641-95C1-A51EF13F76F1}" type="slidenum">
              <a:rPr lang="nl-NL"/>
              <a:pPr>
                <a:defRPr/>
              </a:pPr>
              <a:t>‹nr.›</a:t>
            </a:fld>
            <a:endParaRPr lang="nl-NL" dirty="0"/>
          </a:p>
        </p:txBody>
      </p:sp>
    </p:spTree>
    <p:extLst>
      <p:ext uri="{BB962C8B-B14F-4D97-AF65-F5344CB8AC3E}">
        <p14:creationId xmlns:p14="http://schemas.microsoft.com/office/powerpoint/2010/main" val="32671691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B95D5206-FEC9-4331-96A1-05FCB1EC4F32}" type="datetime1">
              <a:rPr lang="en-US" smtClean="0"/>
              <a:t>6/2/2015</a:t>
            </a:fld>
            <a:endParaRPr lang="nl-NL" dirty="0"/>
          </a:p>
        </p:txBody>
      </p:sp>
      <p:sp>
        <p:nvSpPr>
          <p:cNvPr id="4"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5" name="Tijdelijke aanduiding voor dianummer 5"/>
          <p:cNvSpPr>
            <a:spLocks noGrp="1"/>
          </p:cNvSpPr>
          <p:nvPr>
            <p:ph type="sldNum" sz="quarter" idx="12"/>
          </p:nvPr>
        </p:nvSpPr>
        <p:spPr/>
        <p:txBody>
          <a:bodyPr/>
          <a:lstStyle>
            <a:lvl1pPr>
              <a:defRPr/>
            </a:lvl1pPr>
          </a:lstStyle>
          <a:p>
            <a:pPr>
              <a:defRPr/>
            </a:pPr>
            <a:fld id="{BA40CB56-2F49-1044-BD84-3963DC1F86C8}" type="slidenum">
              <a:rPr lang="nl-NL"/>
              <a:pPr>
                <a:defRPr/>
              </a:pPr>
              <a:t>‹nr.›</a:t>
            </a:fld>
            <a:endParaRPr lang="nl-NL" dirty="0"/>
          </a:p>
        </p:txBody>
      </p:sp>
    </p:spTree>
    <p:extLst>
      <p:ext uri="{BB962C8B-B14F-4D97-AF65-F5344CB8AC3E}">
        <p14:creationId xmlns:p14="http://schemas.microsoft.com/office/powerpoint/2010/main" val="1742453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0E40AA80-7217-4733-B5DF-5961F504ED2C}" type="datetime1">
              <a:rPr lang="en-US" smtClean="0"/>
              <a:t>6/2/2015</a:t>
            </a:fld>
            <a:endParaRPr lang="en-US" dirty="0"/>
          </a:p>
        </p:txBody>
      </p:sp>
      <p:sp>
        <p:nvSpPr>
          <p:cNvPr id="5"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6" name="Tijdelijke aanduiding voor dianummer 5"/>
          <p:cNvSpPr>
            <a:spLocks noGrp="1"/>
          </p:cNvSpPr>
          <p:nvPr>
            <p:ph type="sldNum" sz="quarter" idx="12"/>
          </p:nvPr>
        </p:nvSpPr>
        <p:spPr/>
        <p:txBody>
          <a:bodyPr/>
          <a:lstStyle>
            <a:lvl1pPr>
              <a:defRPr/>
            </a:lvl1pPr>
          </a:lstStyle>
          <a:p>
            <a:pPr>
              <a:defRPr/>
            </a:pPr>
            <a:fld id="{C961A2ED-0646-D44A-BFC7-2928CA0BAC12}" type="slidenum">
              <a:rPr lang="en-US"/>
              <a:pPr>
                <a:defRPr/>
              </a:pPr>
              <a:t>‹nr.›</a:t>
            </a:fld>
            <a:endParaRPr lang="en-US" dirty="0"/>
          </a:p>
        </p:txBody>
      </p:sp>
    </p:spTree>
    <p:extLst>
      <p:ext uri="{BB962C8B-B14F-4D97-AF65-F5344CB8AC3E}">
        <p14:creationId xmlns:p14="http://schemas.microsoft.com/office/powerpoint/2010/main" val="22398467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6FEE7352-9A19-416A-8EFE-F7D428DA8D87}" type="datetime1">
              <a:rPr lang="en-US" smtClean="0"/>
              <a:t>6/2/2015</a:t>
            </a:fld>
            <a:endParaRPr lang="nl-NL" dirty="0"/>
          </a:p>
        </p:txBody>
      </p:sp>
      <p:sp>
        <p:nvSpPr>
          <p:cNvPr id="3"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4" name="Tijdelijke aanduiding voor dianummer 5"/>
          <p:cNvSpPr>
            <a:spLocks noGrp="1"/>
          </p:cNvSpPr>
          <p:nvPr>
            <p:ph type="sldNum" sz="quarter" idx="12"/>
          </p:nvPr>
        </p:nvSpPr>
        <p:spPr/>
        <p:txBody>
          <a:bodyPr/>
          <a:lstStyle>
            <a:lvl1pPr>
              <a:defRPr/>
            </a:lvl1pPr>
          </a:lstStyle>
          <a:p>
            <a:pPr>
              <a:defRPr/>
            </a:pPr>
            <a:fld id="{E168C767-0C1E-D140-8D37-9E983A97A0FB}" type="slidenum">
              <a:rPr lang="nl-NL"/>
              <a:pPr>
                <a:defRPr/>
              </a:pPr>
              <a:t>‹nr.›</a:t>
            </a:fld>
            <a:endParaRPr lang="nl-NL" dirty="0"/>
          </a:p>
        </p:txBody>
      </p:sp>
    </p:spTree>
    <p:extLst>
      <p:ext uri="{BB962C8B-B14F-4D97-AF65-F5344CB8AC3E}">
        <p14:creationId xmlns:p14="http://schemas.microsoft.com/office/powerpoint/2010/main" val="36934276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97596FBD-FB81-4B6A-9A8F-B2D0BF3DEB82}" type="datetime1">
              <a:rPr lang="en-US" smtClean="0"/>
              <a:t>6/2/2015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FBDE7603-A95F-5144-86CC-DB2DD316AE60}" type="slidenum">
              <a:rPr lang="nl-NL"/>
              <a:pPr>
                <a:defRPr/>
              </a:pPr>
              <a:t>‹nr.›</a:t>
            </a:fld>
            <a:endParaRPr lang="nl-NL" dirty="0"/>
          </a:p>
        </p:txBody>
      </p:sp>
    </p:spTree>
    <p:extLst>
      <p:ext uri="{BB962C8B-B14F-4D97-AF65-F5344CB8AC3E}">
        <p14:creationId xmlns:p14="http://schemas.microsoft.com/office/powerpoint/2010/main" val="185687038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751FC039-755F-4EC3-9258-1AFBCD8D86A4}" type="datetime1">
              <a:rPr lang="en-US" smtClean="0"/>
              <a:t>6/2/2015</a:t>
            </a:fld>
            <a:endParaRPr lang="nl-NL" dirty="0"/>
          </a:p>
        </p:txBody>
      </p:sp>
      <p:sp>
        <p:nvSpPr>
          <p:cNvPr id="6"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7" name="Tijdelijke aanduiding voor dianummer 5"/>
          <p:cNvSpPr>
            <a:spLocks noGrp="1"/>
          </p:cNvSpPr>
          <p:nvPr>
            <p:ph type="sldNum" sz="quarter" idx="12"/>
          </p:nvPr>
        </p:nvSpPr>
        <p:spPr/>
        <p:txBody>
          <a:bodyPr/>
          <a:lstStyle>
            <a:lvl1pPr>
              <a:defRPr/>
            </a:lvl1pPr>
          </a:lstStyle>
          <a:p>
            <a:pPr>
              <a:defRPr/>
            </a:pPr>
            <a:fld id="{6424E2AF-4AB5-5C40-AAB3-E244120462AB}" type="slidenum">
              <a:rPr lang="nl-NL"/>
              <a:pPr>
                <a:defRPr/>
              </a:pPr>
              <a:t>‹nr.›</a:t>
            </a:fld>
            <a:endParaRPr lang="nl-NL" dirty="0"/>
          </a:p>
        </p:txBody>
      </p:sp>
    </p:spTree>
    <p:extLst>
      <p:ext uri="{BB962C8B-B14F-4D97-AF65-F5344CB8AC3E}">
        <p14:creationId xmlns:p14="http://schemas.microsoft.com/office/powerpoint/2010/main" val="378639504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030F0ED3-AE5D-44D8-97A7-409F601306F1}" type="datetime1">
              <a:rPr lang="en-US" smtClean="0"/>
              <a:t>6/2/2015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4686776C-6A88-844B-8CC3-871A6FECDA10}" type="slidenum">
              <a:rPr lang="nl-NL"/>
              <a:pPr>
                <a:defRPr/>
              </a:pPr>
              <a:t>‹nr.›</a:t>
            </a:fld>
            <a:endParaRPr lang="nl-NL" dirty="0"/>
          </a:p>
        </p:txBody>
      </p:sp>
    </p:spTree>
    <p:extLst>
      <p:ext uri="{BB962C8B-B14F-4D97-AF65-F5344CB8AC3E}">
        <p14:creationId xmlns:p14="http://schemas.microsoft.com/office/powerpoint/2010/main" val="11160783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96A2DF26-B4B1-45F7-B199-FABE4EF9B757}" type="datetime1">
              <a:rPr lang="en-US" smtClean="0"/>
              <a:t>6/2/2015</a:t>
            </a:fld>
            <a:endParaRPr lang="nl-NL" dirty="0"/>
          </a:p>
        </p:txBody>
      </p:sp>
      <p:sp>
        <p:nvSpPr>
          <p:cNvPr id="5" name="Tijdelijke aanduiding voor voettekst 4"/>
          <p:cNvSpPr>
            <a:spLocks noGrp="1"/>
          </p:cNvSpPr>
          <p:nvPr>
            <p:ph type="ftr" sz="quarter" idx="11"/>
          </p:nvPr>
        </p:nvSpPr>
        <p:spPr/>
        <p:txBody>
          <a:bodyPr/>
          <a:lstStyle>
            <a:lvl1pPr>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12"/>
          </p:nvPr>
        </p:nvSpPr>
        <p:spPr/>
        <p:txBody>
          <a:bodyPr/>
          <a:lstStyle>
            <a:lvl1pPr>
              <a:defRPr/>
            </a:lvl1pPr>
          </a:lstStyle>
          <a:p>
            <a:pPr>
              <a:defRPr/>
            </a:pPr>
            <a:fld id="{4DB60BBC-3EB4-F04D-A871-9B939E1CEB22}" type="slidenum">
              <a:rPr lang="nl-NL"/>
              <a:pPr>
                <a:defRPr/>
              </a:pPr>
              <a:t>‹nr.›</a:t>
            </a:fld>
            <a:endParaRPr lang="nl-NL" dirty="0"/>
          </a:p>
        </p:txBody>
      </p:sp>
    </p:spTree>
    <p:extLst>
      <p:ext uri="{BB962C8B-B14F-4D97-AF65-F5344CB8AC3E}">
        <p14:creationId xmlns:p14="http://schemas.microsoft.com/office/powerpoint/2010/main" val="867073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2D9A558B-BAA1-4893-8BF0-B853C4A2BD66}" type="datetime1">
              <a:rPr lang="en-US" smtClean="0"/>
              <a:t>6/2/2015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4BEA4871-1AC1-B04E-9F21-DE727601C2A1}" type="slidenum">
              <a:rPr lang="en-US"/>
              <a:pPr>
                <a:defRPr/>
              </a:pPr>
              <a:t>‹nr.›</a:t>
            </a:fld>
            <a:endParaRPr lang="en-US" dirty="0"/>
          </a:p>
        </p:txBody>
      </p:sp>
    </p:spTree>
    <p:extLst>
      <p:ext uri="{BB962C8B-B14F-4D97-AF65-F5344CB8AC3E}">
        <p14:creationId xmlns:p14="http://schemas.microsoft.com/office/powerpoint/2010/main" val="447510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A1D08E87-1E44-4CC7-82F0-1F9ECC3AFFB8}" type="datetime1">
              <a:rPr lang="en-US" smtClean="0"/>
              <a:t>6/2/2015</a:t>
            </a:fld>
            <a:endParaRPr lang="en-US" dirty="0"/>
          </a:p>
        </p:txBody>
      </p:sp>
      <p:sp>
        <p:nvSpPr>
          <p:cNvPr id="8"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9" name="Tijdelijke aanduiding voor dianummer 5"/>
          <p:cNvSpPr>
            <a:spLocks noGrp="1"/>
          </p:cNvSpPr>
          <p:nvPr>
            <p:ph type="sldNum" sz="quarter" idx="12"/>
          </p:nvPr>
        </p:nvSpPr>
        <p:spPr/>
        <p:txBody>
          <a:bodyPr/>
          <a:lstStyle>
            <a:lvl1pPr>
              <a:defRPr/>
            </a:lvl1pPr>
          </a:lstStyle>
          <a:p>
            <a:pPr>
              <a:defRPr/>
            </a:pPr>
            <a:fld id="{28714CDC-79FD-A940-A9BE-DB6CAC0AF83A}" type="slidenum">
              <a:rPr lang="en-US"/>
              <a:pPr>
                <a:defRPr/>
              </a:pPr>
              <a:t>‹nr.›</a:t>
            </a:fld>
            <a:endParaRPr lang="en-US" dirty="0"/>
          </a:p>
        </p:txBody>
      </p:sp>
    </p:spTree>
    <p:extLst>
      <p:ext uri="{BB962C8B-B14F-4D97-AF65-F5344CB8AC3E}">
        <p14:creationId xmlns:p14="http://schemas.microsoft.com/office/powerpoint/2010/main" val="2635073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D1D6273F-938C-4DBA-B25B-291B05B83933}" type="datetime1">
              <a:rPr lang="en-US" smtClean="0"/>
              <a:t>6/2/2015</a:t>
            </a:fld>
            <a:endParaRPr lang="en-US" dirty="0"/>
          </a:p>
        </p:txBody>
      </p:sp>
      <p:sp>
        <p:nvSpPr>
          <p:cNvPr id="4"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5" name="Tijdelijke aanduiding voor dianummer 5"/>
          <p:cNvSpPr>
            <a:spLocks noGrp="1"/>
          </p:cNvSpPr>
          <p:nvPr>
            <p:ph type="sldNum" sz="quarter" idx="12"/>
          </p:nvPr>
        </p:nvSpPr>
        <p:spPr/>
        <p:txBody>
          <a:bodyPr/>
          <a:lstStyle>
            <a:lvl1pPr>
              <a:defRPr/>
            </a:lvl1pPr>
          </a:lstStyle>
          <a:p>
            <a:pPr>
              <a:defRPr/>
            </a:pPr>
            <a:fld id="{42B12EAF-EC66-4E46-ADBA-655759842434}" type="slidenum">
              <a:rPr lang="en-US"/>
              <a:pPr>
                <a:defRPr/>
              </a:pPr>
              <a:t>‹nr.›</a:t>
            </a:fld>
            <a:endParaRPr lang="en-US" dirty="0"/>
          </a:p>
        </p:txBody>
      </p:sp>
    </p:spTree>
    <p:extLst>
      <p:ext uri="{BB962C8B-B14F-4D97-AF65-F5344CB8AC3E}">
        <p14:creationId xmlns:p14="http://schemas.microsoft.com/office/powerpoint/2010/main" val="1788216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8369B251-5644-49AB-8DA9-56238A268C36}" type="datetime1">
              <a:rPr lang="en-US" smtClean="0"/>
              <a:t>6/2/2015</a:t>
            </a:fld>
            <a:endParaRPr lang="en-US" dirty="0"/>
          </a:p>
        </p:txBody>
      </p:sp>
      <p:sp>
        <p:nvSpPr>
          <p:cNvPr id="3"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4" name="Tijdelijke aanduiding voor dianummer 5"/>
          <p:cNvSpPr>
            <a:spLocks noGrp="1"/>
          </p:cNvSpPr>
          <p:nvPr>
            <p:ph type="sldNum" sz="quarter" idx="12"/>
          </p:nvPr>
        </p:nvSpPr>
        <p:spPr/>
        <p:txBody>
          <a:bodyPr/>
          <a:lstStyle>
            <a:lvl1pPr>
              <a:defRPr/>
            </a:lvl1pPr>
          </a:lstStyle>
          <a:p>
            <a:pPr>
              <a:defRPr/>
            </a:pPr>
            <a:fld id="{D459875C-264D-1641-B5FE-77DCFBD5C941}" type="slidenum">
              <a:rPr lang="en-US"/>
              <a:pPr>
                <a:defRPr/>
              </a:pPr>
              <a:t>‹nr.›</a:t>
            </a:fld>
            <a:endParaRPr lang="en-US" dirty="0"/>
          </a:p>
        </p:txBody>
      </p:sp>
    </p:spTree>
    <p:extLst>
      <p:ext uri="{BB962C8B-B14F-4D97-AF65-F5344CB8AC3E}">
        <p14:creationId xmlns:p14="http://schemas.microsoft.com/office/powerpoint/2010/main" val="3448487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4CD0F6CD-EDD1-4321-8523-AC638087A8ED}" type="datetime1">
              <a:rPr lang="en-US" smtClean="0"/>
              <a:t>6/2/2015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D1C0F47E-8369-F948-93AB-4F6DEB77A412}" type="slidenum">
              <a:rPr lang="en-US"/>
              <a:pPr>
                <a:defRPr/>
              </a:pPr>
              <a:t>‹nr.›</a:t>
            </a:fld>
            <a:endParaRPr lang="en-US" dirty="0"/>
          </a:p>
        </p:txBody>
      </p:sp>
    </p:spTree>
    <p:extLst>
      <p:ext uri="{BB962C8B-B14F-4D97-AF65-F5344CB8AC3E}">
        <p14:creationId xmlns:p14="http://schemas.microsoft.com/office/powerpoint/2010/main" val="1586400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dirty="0" smtClean="0"/>
          </a:p>
        </p:txBody>
      </p:sp>
      <p:sp>
        <p:nvSpPr>
          <p:cNvPr id="4" name="Tijdelijke aanduiding voor tekst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39E50A7C-E350-47CE-B84B-EF377AF0DC8A}" type="datetime1">
              <a:rPr lang="en-US" smtClean="0"/>
              <a:t>6/2/2015</a:t>
            </a:fld>
            <a:endParaRPr lang="en-US" dirty="0"/>
          </a:p>
        </p:txBody>
      </p:sp>
      <p:sp>
        <p:nvSpPr>
          <p:cNvPr id="6" name="Tijdelijke aanduiding voor voettekst 4"/>
          <p:cNvSpPr>
            <a:spLocks noGrp="1"/>
          </p:cNvSpPr>
          <p:nvPr>
            <p:ph type="ftr" sz="quarter" idx="11"/>
          </p:nvPr>
        </p:nvSpPr>
        <p:spPr/>
        <p:txBody>
          <a:bodyPr/>
          <a:lstStyle>
            <a:lvl1pPr>
              <a:defRPr/>
            </a:lvl1pPr>
          </a:lstStyle>
          <a:p>
            <a:pPr>
              <a:defRPr/>
            </a:pPr>
            <a:r>
              <a:rPr lang="en-US" smtClean="0"/>
              <a:t>www.journalistiek2025.nl</a:t>
            </a:r>
            <a:endParaRPr lang="en-US" dirty="0"/>
          </a:p>
        </p:txBody>
      </p:sp>
      <p:sp>
        <p:nvSpPr>
          <p:cNvPr id="7" name="Tijdelijke aanduiding voor dianummer 5"/>
          <p:cNvSpPr>
            <a:spLocks noGrp="1"/>
          </p:cNvSpPr>
          <p:nvPr>
            <p:ph type="sldNum" sz="quarter" idx="12"/>
          </p:nvPr>
        </p:nvSpPr>
        <p:spPr/>
        <p:txBody>
          <a:bodyPr/>
          <a:lstStyle>
            <a:lvl1pPr>
              <a:defRPr/>
            </a:lvl1pPr>
          </a:lstStyle>
          <a:p>
            <a:pPr>
              <a:defRPr/>
            </a:pPr>
            <a:fld id="{18E963CE-432F-AD46-AF8A-A7B3847E2040}" type="slidenum">
              <a:rPr lang="en-US"/>
              <a:pPr>
                <a:defRPr/>
              </a:pPr>
              <a:t>‹nr.›</a:t>
            </a:fld>
            <a:endParaRPr lang="en-US" dirty="0"/>
          </a:p>
        </p:txBody>
      </p:sp>
    </p:spTree>
    <p:extLst>
      <p:ext uri="{BB962C8B-B14F-4D97-AF65-F5344CB8AC3E}">
        <p14:creationId xmlns:p14="http://schemas.microsoft.com/office/powerpoint/2010/main" val="118774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jpe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69696"/>
        </a:solidFill>
        <a:effectLst/>
      </p:bgPr>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251520" y="260649"/>
            <a:ext cx="1512168" cy="881818"/>
          </a:xfrm>
          <a:prstGeom prst="rect">
            <a:avLst/>
          </a:prstGeom>
        </p:spPr>
      </p:pic>
      <p:sp>
        <p:nvSpPr>
          <p:cNvPr id="4" name="Tijdelijke aanduiding voor datum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pPr>
              <a:defRPr/>
            </a:pPr>
            <a:fld id="{D0FA3B8B-8227-4C5E-816F-EBDBC9830959}" type="datetime1">
              <a:rPr lang="en-US" smtClean="0"/>
              <a:t>6/2/2015</a:t>
            </a:fld>
            <a:endParaRPr lang="en-US"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ea typeface="+mn-ea"/>
                <a:cs typeface="+mn-cs"/>
              </a:defRPr>
            </a:lvl1pPr>
          </a:lstStyle>
          <a:p>
            <a:pPr>
              <a:defRPr/>
            </a:pPr>
            <a:r>
              <a:rPr lang="en-US" dirty="0" smtClean="0"/>
              <a:t>www.journalistiek2025.nl</a:t>
            </a:r>
            <a:endParaRPr lang="en-US"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88781830-79FC-954C-8426-1544806DD2E0}" type="slidenum">
              <a:rPr lang="en-US"/>
              <a:pPr>
                <a:defRPr/>
              </a:pPr>
              <a:t>‹nr.›</a:t>
            </a:fld>
            <a:endParaRPr lang="en-US" dirty="0"/>
          </a:p>
        </p:txBody>
      </p:sp>
    </p:spTree>
  </p:cSld>
  <p:clrMap bg1="dk1" tx1="lt1" bg2="dk2" tx2="lt2" accent1="accent1" accent2="accent2" accent3="accent3" accent4="accent4" accent5="accent5" accent6="accent6" hlink="hlink" folHlink="folHlink"/>
  <p:sldLayoutIdLst>
    <p:sldLayoutId id="2147484467" r:id="rId1"/>
    <p:sldLayoutId id="2147484468" r:id="rId2"/>
    <p:sldLayoutId id="2147484469" r:id="rId3"/>
    <p:sldLayoutId id="2147484470" r:id="rId4"/>
    <p:sldLayoutId id="2147484471" r:id="rId5"/>
    <p:sldLayoutId id="2147484472" r:id="rId6"/>
    <p:sldLayoutId id="2147484473" r:id="rId7"/>
    <p:sldLayoutId id="2147484474" r:id="rId8"/>
    <p:sldLayoutId id="2147484475" r:id="rId9"/>
    <p:sldLayoutId id="2147484476" r:id="rId10"/>
    <p:sldLayoutId id="2147484477" r:id="rId11"/>
    <p:sldLayoutId id="2147484500" r:id="rId12"/>
  </p:sldLayoutIdLst>
  <p:hf sldNum="0" hdr="0" dt="0"/>
  <p:txStyles>
    <p:titleStyle>
      <a:lvl1pPr algn="ctr" defTabSz="457200" rtl="0" eaLnBrk="0" fontAlgn="base" hangingPunct="0">
        <a:spcBef>
          <a:spcPct val="0"/>
        </a:spcBef>
        <a:spcAft>
          <a:spcPct val="0"/>
        </a:spcAft>
        <a:defRPr sz="4400" kern="1200">
          <a:solidFill>
            <a:schemeClr val="tx1"/>
          </a:solidFill>
          <a:latin typeface="News Gothic M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News Gothic MT"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News Gothic MT"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News Gothic M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News Gothic MT"/>
          <a:ea typeface="ＭＳ Ｐゴシック"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News Gothic MT"/>
          <a:ea typeface="ＭＳ Ｐゴシック"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News Gothic MT"/>
          <a:ea typeface="ＭＳ Ｐゴシック"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News Gothic M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969696"/>
        </a:solidFill>
        <a:effectLst/>
      </p:bgPr>
    </p:bg>
    <p:spTree>
      <p:nvGrpSpPr>
        <p:cNvPr id="1" name=""/>
        <p:cNvGrpSpPr/>
        <p:nvPr/>
      </p:nvGrpSpPr>
      <p:grpSpPr>
        <a:xfrm>
          <a:off x="0" y="0"/>
          <a:ext cx="0" cy="0"/>
          <a:chOff x="0" y="0"/>
          <a:chExt cx="0" cy="0"/>
        </a:xfrm>
      </p:grpSpPr>
      <p:sp>
        <p:nvSpPr>
          <p:cNvPr id="14338" name="Tijdelijke aanduiding voor titel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nl-NL"/>
              <a:t>Titelstijl van model bewerken</a:t>
            </a:r>
          </a:p>
        </p:txBody>
      </p:sp>
      <p:sp>
        <p:nvSpPr>
          <p:cNvPr id="14339" name="Tijdelijke aanduiding voor teks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9FA49B26-73EB-481A-9DFF-2A140F714AAF}" type="datetime1">
              <a:rPr lang="en-US" smtClean="0"/>
              <a:t>6/2/2015</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2A21800F-C875-8644-A27F-26889FDAAB54}" type="slidenum">
              <a:rPr lang="nl-NL"/>
              <a:pPr>
                <a:defRPr/>
              </a:pPr>
              <a:t>‹nr.›</a:t>
            </a:fld>
            <a:endParaRPr lang="nl-NL" dirty="0"/>
          </a:p>
        </p:txBody>
      </p:sp>
    </p:spTree>
  </p:cSld>
  <p:clrMap bg1="lt1" tx1="dk1" bg2="lt2" tx2="dk2" accent1="accent1" accent2="accent2" accent3="accent3" accent4="accent4" accent5="accent5" accent6="accent6" hlink="hlink" folHlink="folHlink"/>
  <p:sldLayoutIdLst>
    <p:sldLayoutId id="2147484478" r:id="rId1"/>
    <p:sldLayoutId id="2147484479" r:id="rId2"/>
    <p:sldLayoutId id="2147484480" r:id="rId3"/>
    <p:sldLayoutId id="2147484481" r:id="rId4"/>
    <p:sldLayoutId id="2147484482" r:id="rId5"/>
    <p:sldLayoutId id="2147484483" r:id="rId6"/>
    <p:sldLayoutId id="2147484484" r:id="rId7"/>
    <p:sldLayoutId id="2147484485" r:id="rId8"/>
    <p:sldLayoutId id="2147484486" r:id="rId9"/>
    <p:sldLayoutId id="2147484487" r:id="rId10"/>
    <p:sldLayoutId id="2147484488" r:id="rId11"/>
  </p:sldLayoutIdLst>
  <p:hf sldNum="0" hd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969696"/>
        </a:solidFill>
        <a:effectLst/>
      </p:bgPr>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13">
            <a:alphaModFix amt="21000"/>
            <a:duotone>
              <a:prstClr val="black"/>
              <a:srgbClr val="D9C3A5">
                <a:tint val="50000"/>
                <a:satMod val="180000"/>
              </a:srgbClr>
            </a:duotone>
          </a:blip>
          <a:stretch>
            <a:fillRect/>
          </a:stretch>
        </p:blipFill>
        <p:spPr>
          <a:xfrm>
            <a:off x="3177000" y="306388"/>
            <a:ext cx="2790000" cy="3600000"/>
          </a:xfrm>
          <a:prstGeom prst="rect">
            <a:avLst/>
          </a:prstGeom>
        </p:spPr>
      </p:pic>
      <p:sp>
        <p:nvSpPr>
          <p:cNvPr id="26627" name="Tijdelijke aanduiding voor titel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nl-NL"/>
              <a:t>Titelstijl van model bewerken</a:t>
            </a:r>
          </a:p>
        </p:txBody>
      </p:sp>
      <p:sp>
        <p:nvSpPr>
          <p:cNvPr id="26628" name="Tijdelijke aanduiding voor teks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2DEE448C-C3CE-49C5-AAE7-84057CA80249}" type="datetime1">
              <a:rPr lang="en-US" smtClean="0"/>
              <a:t>6/2/2015</a:t>
            </a:fld>
            <a:endParaRPr lang="nl-NL" dirty="0"/>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nl-NL" smtClean="0"/>
              <a:t>www.journalistiek2025.nl</a:t>
            </a:r>
            <a:endParaRPr lang="nl-NL" dirty="0"/>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4E32DFBA-5063-6142-8787-80608CA6D481}" type="slidenum">
              <a:rPr lang="nl-NL"/>
              <a:pPr>
                <a:defRPr/>
              </a:pPr>
              <a:t>‹nr.›</a:t>
            </a:fld>
            <a:endParaRPr lang="nl-NL" dirty="0"/>
          </a:p>
        </p:txBody>
      </p:sp>
    </p:spTree>
  </p:cSld>
  <p:clrMap bg1="dk1" tx1="lt1" bg2="dk2" tx2="lt2" accent1="accent1" accent2="accent2" accent3="accent3" accent4="accent4" accent5="accent5" accent6="accent6" hlink="hlink" folHlink="folHlink"/>
  <p:sldLayoutIdLst>
    <p:sldLayoutId id="2147484489" r:id="rId1"/>
    <p:sldLayoutId id="2147484490" r:id="rId2"/>
    <p:sldLayoutId id="2147484491" r:id="rId3"/>
    <p:sldLayoutId id="2147484492" r:id="rId4"/>
    <p:sldLayoutId id="2147484493" r:id="rId5"/>
    <p:sldLayoutId id="2147484494" r:id="rId6"/>
    <p:sldLayoutId id="2147484495" r:id="rId7"/>
    <p:sldLayoutId id="2147484496" r:id="rId8"/>
    <p:sldLayoutId id="2147484497" r:id="rId9"/>
    <p:sldLayoutId id="2147484498" r:id="rId10"/>
    <p:sldLayoutId id="2147484499" r:id="rId11"/>
  </p:sldLayoutIdLst>
  <p:hf sldNum="0" hd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journalistiek2025.nl"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xfrm>
            <a:off x="1196067" y="2417763"/>
            <a:ext cx="7529513" cy="194468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a:r>
              <a:rPr lang="nl-NL" sz="3200" dirty="0" smtClean="0">
                <a:solidFill>
                  <a:schemeClr val="tx1"/>
                </a:solidFill>
                <a:latin typeface="News Gothic MT" charset="0"/>
                <a:ea typeface="ＭＳ Ｐゴシック" charset="0"/>
                <a:cs typeface="ＭＳ Ｐゴシック" charset="0"/>
              </a:rPr>
              <a:t>De </a:t>
            </a:r>
            <a:r>
              <a:rPr lang="nl-NL" sz="3200" dirty="0">
                <a:solidFill>
                  <a:schemeClr val="tx1"/>
                </a:solidFill>
                <a:latin typeface="News Gothic MT" charset="0"/>
                <a:ea typeface="ＭＳ Ｐゴシック" charset="0"/>
                <a:cs typeface="ＭＳ Ｐゴシック" charset="0"/>
              </a:rPr>
              <a:t>journalistiek in 2025 geprojecteerd </a:t>
            </a:r>
            <a:br>
              <a:rPr lang="nl-NL" sz="3200" dirty="0">
                <a:solidFill>
                  <a:schemeClr val="tx1"/>
                </a:solidFill>
                <a:latin typeface="News Gothic MT" charset="0"/>
                <a:ea typeface="ＭＳ Ｐゴシック" charset="0"/>
                <a:cs typeface="ＭＳ Ｐゴシック" charset="0"/>
              </a:rPr>
            </a:br>
            <a:r>
              <a:rPr lang="nl-NL" sz="3200" dirty="0">
                <a:solidFill>
                  <a:schemeClr val="tx1"/>
                </a:solidFill>
                <a:latin typeface="News Gothic MT" charset="0"/>
                <a:ea typeface="ＭＳ Ｐゴシック" charset="0"/>
                <a:cs typeface="ＭＳ Ｐゴシック" charset="0"/>
              </a:rPr>
              <a:t>in vier toekomstscenario’s</a:t>
            </a:r>
            <a:r>
              <a:rPr lang="nl-NL" sz="3200" dirty="0" smtClean="0">
                <a:solidFill>
                  <a:schemeClr val="tx1"/>
                </a:solidFill>
                <a:latin typeface="News Gothic MT" charset="0"/>
                <a:ea typeface="ＭＳ Ｐゴシック" charset="0"/>
                <a:cs typeface="ＭＳ Ｐゴシック" charset="0"/>
              </a:rPr>
              <a:t>: deel 1</a:t>
            </a:r>
            <a:endParaRPr lang="nl-NL" sz="3200" dirty="0">
              <a:solidFill>
                <a:schemeClr val="tx1"/>
              </a:solidFill>
              <a:latin typeface="News Gothic MT" charset="0"/>
              <a:ea typeface="ＭＳ Ｐゴシック" charset="0"/>
              <a:cs typeface="ＭＳ Ｐゴシック" charset="0"/>
            </a:endParaRPr>
          </a:p>
        </p:txBody>
      </p:sp>
      <p:sp>
        <p:nvSpPr>
          <p:cNvPr id="43010" name="Text Placeholder 5"/>
          <p:cNvSpPr>
            <a:spLocks noGrp="1"/>
          </p:cNvSpPr>
          <p:nvPr>
            <p:ph type="body" idx="1"/>
          </p:nvPr>
        </p:nvSpPr>
        <p:spPr bwMode="auto">
          <a:xfrm>
            <a:off x="1219200" y="4797425"/>
            <a:ext cx="7025208" cy="10826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a:spcBef>
                <a:spcPct val="0"/>
              </a:spcBef>
            </a:pPr>
            <a:r>
              <a:rPr lang="nl-NL" sz="1800" dirty="0">
                <a:solidFill>
                  <a:srgbClr val="FFFFFF"/>
                </a:solidFill>
                <a:latin typeface="News Gothic MT" charset="0"/>
                <a:ea typeface="ＭＳ Ｐゴシック" charset="0"/>
                <a:cs typeface="ＭＳ Ｐゴシック" charset="0"/>
              </a:rPr>
              <a:t>Werksessie ten behoeve van redacties en journalisten</a:t>
            </a:r>
          </a:p>
        </p:txBody>
      </p:sp>
      <p:sp>
        <p:nvSpPr>
          <p:cNvPr id="2" name="Tijdelijke aanduiding voor voettekst 1"/>
          <p:cNvSpPr>
            <a:spLocks noGrp="1"/>
          </p:cNvSpPr>
          <p:nvPr>
            <p:ph type="ftr" sz="quarter" idx="11"/>
          </p:nvPr>
        </p:nvSpPr>
        <p:spPr/>
        <p:txBody>
          <a:bodyPr/>
          <a:lstStyle/>
          <a:p>
            <a:pPr>
              <a:defRPr/>
            </a:pPr>
            <a:r>
              <a:rPr lang="nl-NL" smtClean="0"/>
              <a:t>www.journalistiek2025.nl</a:t>
            </a:r>
            <a:endParaRPr lang="nl-NL" dirty="0"/>
          </a:p>
        </p:txBody>
      </p:sp>
    </p:spTree>
    <p:extLst>
      <p:ext uri="{BB962C8B-B14F-4D97-AF65-F5344CB8AC3E}">
        <p14:creationId xmlns:p14="http://schemas.microsoft.com/office/powerpoint/2010/main" val="32721803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solidFill>
                  <a:srgbClr val="FFFFFF"/>
                </a:solidFill>
              </a:rPr>
              <a:t>Wat nog vragen oproept en nog onzeker is:</a:t>
            </a:r>
            <a:endParaRPr lang="nl-NL" dirty="0">
              <a:solidFill>
                <a:srgbClr val="FFFFFF"/>
              </a:solidFill>
            </a:endParaRPr>
          </a:p>
        </p:txBody>
      </p:sp>
      <p:sp>
        <p:nvSpPr>
          <p:cNvPr id="3" name="Tijdelijke aanduiding voor inhoud 2"/>
          <p:cNvSpPr>
            <a:spLocks noGrp="1"/>
          </p:cNvSpPr>
          <p:nvPr>
            <p:ph idx="1"/>
          </p:nvPr>
        </p:nvSpPr>
        <p:spPr>
          <a:xfrm>
            <a:off x="457200" y="1412776"/>
            <a:ext cx="8229600" cy="4209331"/>
          </a:xfrm>
        </p:spPr>
        <p:txBody>
          <a:bodyPr/>
          <a:lstStyle/>
          <a:p>
            <a:pPr lvl="0"/>
            <a:r>
              <a:rPr lang="nl-NL" sz="2400" dirty="0">
                <a:cs typeface="News Gothic MT"/>
              </a:rPr>
              <a:t>Slimmer gebruik van gegevens </a:t>
            </a:r>
            <a:r>
              <a:rPr lang="nl-NL" sz="2400" dirty="0" smtClean="0">
                <a:cs typeface="News Gothic MT"/>
              </a:rPr>
              <a:t>versus schending </a:t>
            </a:r>
            <a:r>
              <a:rPr lang="nl-NL" sz="2400" dirty="0">
                <a:cs typeface="News Gothic MT"/>
              </a:rPr>
              <a:t>van privacy</a:t>
            </a:r>
            <a:r>
              <a:rPr lang="nl-NL" sz="2400" dirty="0" smtClean="0">
                <a:cs typeface="News Gothic MT"/>
              </a:rPr>
              <a:t>?</a:t>
            </a:r>
          </a:p>
          <a:p>
            <a:r>
              <a:rPr lang="nl-NL" sz="2400" dirty="0">
                <a:cs typeface="News Gothic MT"/>
              </a:rPr>
              <a:t>Technologie schept marktmacht: onmacht van overheden ten opzichte van technologiegiganten</a:t>
            </a:r>
            <a:r>
              <a:rPr lang="nl-NL" sz="2400" dirty="0" smtClean="0">
                <a:cs typeface="News Gothic MT"/>
              </a:rPr>
              <a:t>?</a:t>
            </a:r>
          </a:p>
          <a:p>
            <a:pPr lvl="0">
              <a:lnSpc>
                <a:spcPct val="115000"/>
              </a:lnSpc>
              <a:spcAft>
                <a:spcPts val="0"/>
              </a:spcAft>
              <a:buFont typeface="Symbol"/>
              <a:buChar char=""/>
            </a:pPr>
            <a:r>
              <a:rPr lang="nl-NL" sz="2400" dirty="0">
                <a:cs typeface="News Gothic MT"/>
              </a:rPr>
              <a:t>Toekomstige bezuinigingen op publieke bestel?</a:t>
            </a:r>
          </a:p>
          <a:p>
            <a:pPr lvl="0">
              <a:lnSpc>
                <a:spcPct val="115000"/>
              </a:lnSpc>
              <a:spcAft>
                <a:spcPts val="1000"/>
              </a:spcAft>
              <a:buFont typeface="Symbol"/>
              <a:buChar char=""/>
            </a:pPr>
            <a:r>
              <a:rPr lang="nl-NL" sz="2400" dirty="0">
                <a:cs typeface="News Gothic MT"/>
              </a:rPr>
              <a:t>Door decentralisatie meer vraag naar regionale nieuwsvoorziening</a:t>
            </a:r>
            <a:r>
              <a:rPr lang="nl-NL" sz="2400" dirty="0" smtClean="0">
                <a:cs typeface="News Gothic MT"/>
              </a:rPr>
              <a:t>?</a:t>
            </a:r>
          </a:p>
          <a:p>
            <a:r>
              <a:rPr lang="nl-NL" sz="2400" dirty="0">
                <a:cs typeface="News Gothic MT"/>
              </a:rPr>
              <a:t>Instituties versus individu(en): regie versus zelforganisatie?</a:t>
            </a:r>
          </a:p>
          <a:p>
            <a:r>
              <a:rPr lang="nl-NL" sz="2400" dirty="0">
                <a:cs typeface="News Gothic MT"/>
              </a:rPr>
              <a:t>Deeleconomie?</a:t>
            </a:r>
          </a:p>
          <a:p>
            <a:r>
              <a:rPr lang="nl-NL" sz="2400" dirty="0">
                <a:cs typeface="News Gothic MT"/>
              </a:rPr>
              <a:t>Groeiende kloof in de samenleving?</a:t>
            </a:r>
          </a:p>
          <a:p>
            <a:pPr lvl="0">
              <a:lnSpc>
                <a:spcPct val="115000"/>
              </a:lnSpc>
              <a:spcAft>
                <a:spcPts val="1000"/>
              </a:spcAft>
              <a:buFont typeface="Symbol"/>
              <a:buChar char=""/>
            </a:pPr>
            <a:endParaRPr lang="nl-NL" sz="2400" dirty="0">
              <a:ea typeface="Calibri"/>
              <a:cs typeface="News Gothic MT"/>
            </a:endParaRPr>
          </a:p>
          <a:p>
            <a:endParaRPr lang="nl-NL" sz="2400" dirty="0">
              <a:cs typeface="News Gothic MT"/>
            </a:endParaRPr>
          </a:p>
          <a:p>
            <a:pPr lvl="0"/>
            <a:endParaRPr lang="nl-NL" sz="2400" dirty="0">
              <a:cs typeface="News Gothic MT"/>
            </a:endParaRPr>
          </a:p>
          <a:p>
            <a:endParaRPr lang="nl-NL" sz="2400" dirty="0"/>
          </a:p>
        </p:txBody>
      </p:sp>
      <p:sp>
        <p:nvSpPr>
          <p:cNvPr id="4" name="Tijdelijke aanduiding voor voettekst 3"/>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11474276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nl-NL" sz="4000" dirty="0">
                <a:solidFill>
                  <a:srgbClr val="FFFFFF"/>
                </a:solidFill>
                <a:latin typeface="News Gothic MT" charset="0"/>
                <a:ea typeface="ＭＳ Ｐゴシック" charset="0"/>
                <a:cs typeface="ＭＳ Ｐゴシック" charset="0"/>
              </a:rPr>
              <a:t>De scenario’s variëren in: </a:t>
            </a:r>
          </a:p>
        </p:txBody>
      </p:sp>
      <p:sp>
        <p:nvSpPr>
          <p:cNvPr id="905219" name="Rectangle 3"/>
          <p:cNvSpPr>
            <a:spLocks noGrp="1" noChangeArrowheads="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81000" indent="-381000" eaLnBrk="1" hangingPunct="1">
              <a:lnSpc>
                <a:spcPts val="3375"/>
              </a:lnSpc>
              <a:buFontTx/>
              <a:buAutoNum type="arabicPeriod"/>
            </a:pPr>
            <a:r>
              <a:rPr lang="nl-NL" dirty="0">
                <a:solidFill>
                  <a:srgbClr val="FFFFFF"/>
                </a:solidFill>
                <a:latin typeface="News Gothic MT" charset="0"/>
                <a:ea typeface="ＭＳ Ｐゴシック" charset="0"/>
                <a:cs typeface="ＭＳ Ｐゴシック" charset="0"/>
              </a:rPr>
              <a:t>In welke mate worden technologische vernieuwingen geaccepteerd?</a:t>
            </a:r>
          </a:p>
          <a:p>
            <a:pPr marL="0" indent="0" eaLnBrk="1" hangingPunct="1">
              <a:lnSpc>
                <a:spcPts val="3375"/>
              </a:lnSpc>
              <a:buNone/>
            </a:pPr>
            <a:endParaRPr lang="nl-NL" dirty="0">
              <a:solidFill>
                <a:srgbClr val="FFFFFF"/>
              </a:solidFill>
              <a:latin typeface="News Gothic MT" charset="0"/>
              <a:ea typeface="ＭＳ Ｐゴシック" charset="0"/>
              <a:cs typeface="ＭＳ Ｐゴシック" charset="0"/>
            </a:endParaRPr>
          </a:p>
          <a:p>
            <a:pPr marL="457200" indent="-457200" eaLnBrk="1" hangingPunct="1">
              <a:lnSpc>
                <a:spcPts val="3375"/>
              </a:lnSpc>
              <a:buFont typeface="+mj-lt"/>
              <a:buAutoNum type="arabicPeriod" startAt="2"/>
            </a:pPr>
            <a:r>
              <a:rPr lang="nl-NL" dirty="0"/>
              <a:t>Zullen consumenten zelf het initiatief nemen om hun behoeften te stillen, of verwachten ze dat merken en (</a:t>
            </a:r>
            <a:r>
              <a:rPr lang="nl-NL" dirty="0" err="1"/>
              <a:t>overheids</a:t>
            </a:r>
            <a:r>
              <a:rPr lang="nl-NL" dirty="0"/>
              <a:t>)</a:t>
            </a:r>
            <a:r>
              <a:rPr lang="nl-NL" dirty="0" err="1"/>
              <a:t>insitituties</a:t>
            </a:r>
            <a:r>
              <a:rPr lang="nl-NL" dirty="0"/>
              <a:t> dat doen?</a:t>
            </a:r>
          </a:p>
          <a:p>
            <a:pPr marL="0" indent="0" eaLnBrk="1" hangingPunct="1">
              <a:lnSpc>
                <a:spcPts val="3375"/>
              </a:lnSpc>
              <a:buNone/>
            </a:pPr>
            <a:endParaRPr lang="nl-NL" sz="24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6556683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05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9052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5219"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ekstvak 12"/>
          <p:cNvSpPr txBox="1">
            <a:spLocks noChangeArrowheads="1"/>
          </p:cNvSpPr>
          <p:nvPr/>
        </p:nvSpPr>
        <p:spPr bwMode="auto">
          <a:xfrm rot="-5400000">
            <a:off x="1931193" y="2771745"/>
            <a:ext cx="443230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2000" u="sng" dirty="0" smtClean="0">
                <a:solidFill>
                  <a:srgbClr val="FFFFFF"/>
                </a:solidFill>
                <a:latin typeface="News Gothic MT" charset="0"/>
                <a:cs typeface="News Gothic MT" charset="0"/>
              </a:rPr>
              <a:t>acceptatie </a:t>
            </a:r>
            <a:r>
              <a:rPr lang="nl-NL" sz="2000" u="sng" dirty="0">
                <a:solidFill>
                  <a:srgbClr val="FFFFFF"/>
                </a:solidFill>
                <a:latin typeface="News Gothic MT" charset="0"/>
                <a:cs typeface="News Gothic MT" charset="0"/>
              </a:rPr>
              <a:t>van technologie</a:t>
            </a:r>
          </a:p>
        </p:txBody>
      </p:sp>
      <p:sp>
        <p:nvSpPr>
          <p:cNvPr id="16" name="Tekstvak 15"/>
          <p:cNvSpPr txBox="1">
            <a:spLocks noChangeArrowheads="1"/>
          </p:cNvSpPr>
          <p:nvPr/>
        </p:nvSpPr>
        <p:spPr bwMode="auto">
          <a:xfrm>
            <a:off x="5530850" y="4005263"/>
            <a:ext cx="3613150" cy="25860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buFont typeface="Wingdings" charset="0"/>
              <a:buChar char="§"/>
            </a:pPr>
            <a:r>
              <a:rPr lang="nl-NL" sz="1800" b="0" dirty="0">
                <a:solidFill>
                  <a:srgbClr val="FFFFFF"/>
                </a:solidFill>
                <a:latin typeface="News Gothic MT" charset="0"/>
                <a:cs typeface="News Gothic MT" charset="0"/>
              </a:rPr>
              <a:t> digitale en mobiele technologie = de toekomst</a:t>
            </a:r>
          </a:p>
          <a:p>
            <a:pPr eaLnBrk="1" hangingPunct="1">
              <a:buFont typeface="Wingdings" charset="0"/>
              <a:buChar char="§"/>
            </a:pPr>
            <a:r>
              <a:rPr lang="nl-NL" sz="1800" b="0" dirty="0">
                <a:solidFill>
                  <a:srgbClr val="FFFFFF"/>
                </a:solidFill>
                <a:latin typeface="News Gothic MT" charset="0"/>
                <a:cs typeface="News Gothic MT" charset="0"/>
              </a:rPr>
              <a:t> discussie over tempo van ontwikkeling, de mate waarin iedereen meedoet en veiligheid.</a:t>
            </a:r>
          </a:p>
          <a:p>
            <a:pPr eaLnBrk="1" hangingPunct="1">
              <a:buFont typeface="Wingdings" charset="0"/>
              <a:buChar char="§"/>
            </a:pPr>
            <a:r>
              <a:rPr lang="nl-NL" sz="1800" b="0" dirty="0">
                <a:solidFill>
                  <a:srgbClr val="FFFFFF"/>
                </a:solidFill>
                <a:latin typeface="News Gothic MT" charset="0"/>
                <a:cs typeface="News Gothic MT" charset="0"/>
              </a:rPr>
              <a:t> toenemend bewustzijn samenhang tussen technologie, marktmacht en verdeeldheid in de samenleving</a:t>
            </a:r>
          </a:p>
        </p:txBody>
      </p:sp>
      <p:sp>
        <p:nvSpPr>
          <p:cNvPr id="18" name="Tekstvak 17"/>
          <p:cNvSpPr txBox="1">
            <a:spLocks noChangeArrowheads="1"/>
          </p:cNvSpPr>
          <p:nvPr/>
        </p:nvSpPr>
        <p:spPr bwMode="auto">
          <a:xfrm>
            <a:off x="5530850" y="0"/>
            <a:ext cx="3613150" cy="1754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buFont typeface="Wingdings" charset="0"/>
              <a:buChar char="§"/>
            </a:pPr>
            <a:r>
              <a:rPr lang="nl-NL" sz="1800" b="0" dirty="0">
                <a:solidFill>
                  <a:srgbClr val="FFFFFF"/>
                </a:solidFill>
                <a:latin typeface="News Gothic MT" charset="0"/>
                <a:cs typeface="News Gothic MT" charset="0"/>
              </a:rPr>
              <a:t>voordelen van nieuwe technologieën groot en breed gevoeld  </a:t>
            </a:r>
          </a:p>
          <a:p>
            <a:pPr eaLnBrk="1" hangingPunct="1">
              <a:buFont typeface="Wingdings" charset="0"/>
              <a:buChar char="§"/>
            </a:pPr>
            <a:r>
              <a:rPr lang="nl-NL" sz="1800" b="0" dirty="0">
                <a:solidFill>
                  <a:srgbClr val="FFFFFF"/>
                </a:solidFill>
                <a:latin typeface="News Gothic MT" charset="0"/>
                <a:cs typeface="News Gothic MT" charset="0"/>
              </a:rPr>
              <a:t>technologie zeer gebruiksvriendelijk</a:t>
            </a:r>
          </a:p>
          <a:p>
            <a:pPr eaLnBrk="1" hangingPunct="1">
              <a:buFont typeface="Wingdings" charset="0"/>
              <a:buChar char="§"/>
            </a:pPr>
            <a:r>
              <a:rPr lang="nl-NL" sz="1800" b="0" dirty="0">
                <a:solidFill>
                  <a:srgbClr val="FFFFFF"/>
                </a:solidFill>
                <a:latin typeface="News Gothic MT" charset="0"/>
                <a:cs typeface="News Gothic MT" charset="0"/>
              </a:rPr>
              <a:t> goede ROI</a:t>
            </a:r>
          </a:p>
        </p:txBody>
      </p:sp>
      <p:cxnSp>
        <p:nvCxnSpPr>
          <p:cNvPr id="21" name="Straight Arrow Connector 10"/>
          <p:cNvCxnSpPr/>
          <p:nvPr/>
        </p:nvCxnSpPr>
        <p:spPr>
          <a:xfrm rot="5400000" flipH="1" flipV="1">
            <a:off x="1981994" y="3255144"/>
            <a:ext cx="527050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2" name="Tekstvak 16"/>
          <p:cNvSpPr txBox="1">
            <a:spLocks noChangeArrowheads="1"/>
          </p:cNvSpPr>
          <p:nvPr/>
        </p:nvSpPr>
        <p:spPr bwMode="auto">
          <a:xfrm>
            <a:off x="3587750" y="171450"/>
            <a:ext cx="2097088"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dirty="0">
                <a:solidFill>
                  <a:srgbClr val="FFFFFF"/>
                </a:solidFill>
                <a:latin typeface="News Gothic MT" charset="0"/>
                <a:cs typeface="News Gothic MT" charset="0"/>
              </a:rPr>
              <a:t>radicaal</a:t>
            </a:r>
          </a:p>
        </p:txBody>
      </p:sp>
      <p:sp>
        <p:nvSpPr>
          <p:cNvPr id="23" name="Tekstvak 17"/>
          <p:cNvSpPr txBox="1">
            <a:spLocks noChangeArrowheads="1"/>
          </p:cNvSpPr>
          <p:nvPr/>
        </p:nvSpPr>
        <p:spPr bwMode="auto">
          <a:xfrm>
            <a:off x="3563888" y="5877272"/>
            <a:ext cx="208756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dirty="0">
                <a:solidFill>
                  <a:srgbClr val="FFFFFF"/>
                </a:solidFill>
                <a:latin typeface="News Gothic MT" charset="0"/>
                <a:cs typeface="News Gothic MT" charset="0"/>
              </a:rPr>
              <a:t>terughoudend</a:t>
            </a:r>
          </a:p>
        </p:txBody>
      </p:sp>
      <p:sp>
        <p:nvSpPr>
          <p:cNvPr id="2" name="Tekstvak 1"/>
          <p:cNvSpPr txBox="1">
            <a:spLocks noChangeArrowheads="1"/>
          </p:cNvSpPr>
          <p:nvPr/>
        </p:nvSpPr>
        <p:spPr bwMode="auto">
          <a:xfrm>
            <a:off x="455613" y="3238500"/>
            <a:ext cx="2719387" cy="92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1800" b="0" dirty="0">
                <a:solidFill>
                  <a:schemeClr val="tx1"/>
                </a:solidFill>
                <a:latin typeface="News Gothic MT" charset="0"/>
                <a:cs typeface="News Gothic MT" charset="0"/>
              </a:rPr>
              <a:t>Wat kan?</a:t>
            </a:r>
          </a:p>
          <a:p>
            <a:pPr eaLnBrk="1" hangingPunct="1"/>
            <a:r>
              <a:rPr lang="nl-NL" sz="1800" b="0" dirty="0">
                <a:solidFill>
                  <a:schemeClr val="tx1"/>
                </a:solidFill>
                <a:latin typeface="News Gothic MT" charset="0"/>
                <a:cs typeface="News Gothic MT" charset="0"/>
              </a:rPr>
              <a:t>Wat mag?</a:t>
            </a:r>
          </a:p>
          <a:p>
            <a:pPr eaLnBrk="1" hangingPunct="1"/>
            <a:r>
              <a:rPr lang="nl-NL" sz="1800" b="0" dirty="0">
                <a:solidFill>
                  <a:schemeClr val="tx1"/>
                </a:solidFill>
                <a:latin typeface="News Gothic MT" charset="0"/>
                <a:cs typeface="News Gothic MT" charset="0"/>
              </a:rPr>
              <a:t>Wat willen we?</a:t>
            </a:r>
          </a:p>
        </p:txBody>
      </p:sp>
      <p:sp>
        <p:nvSpPr>
          <p:cNvPr id="3" name="Tijdelijke aanduiding voor voettekst 2"/>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14155563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2" grpId="0"/>
      <p:bldP spid="23" grpId="0"/>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ekstvak 11"/>
          <p:cNvSpPr txBox="1">
            <a:spLocks noChangeArrowheads="1"/>
          </p:cNvSpPr>
          <p:nvPr/>
        </p:nvSpPr>
        <p:spPr bwMode="auto">
          <a:xfrm>
            <a:off x="2915816" y="2266950"/>
            <a:ext cx="4202113"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2000" u="sng" dirty="0">
                <a:solidFill>
                  <a:schemeClr val="tx1"/>
                </a:solidFill>
                <a:latin typeface="News Gothic MT" charset="0"/>
                <a:cs typeface="News Gothic MT" charset="0"/>
              </a:rPr>
              <a:t>maatschappelijk vertrouwen</a:t>
            </a:r>
            <a:endParaRPr lang="nl-NL" sz="2000" b="0" u="sng" dirty="0">
              <a:solidFill>
                <a:schemeClr val="tx1"/>
              </a:solidFill>
              <a:latin typeface="News Gothic MT" charset="0"/>
              <a:cs typeface="News Gothic MT" charset="0"/>
            </a:endParaRPr>
          </a:p>
        </p:txBody>
      </p:sp>
      <p:sp>
        <p:nvSpPr>
          <p:cNvPr id="16" name="Tekstvak 15"/>
          <p:cNvSpPr txBox="1">
            <a:spLocks noChangeArrowheads="1"/>
          </p:cNvSpPr>
          <p:nvPr/>
        </p:nvSpPr>
        <p:spPr bwMode="auto">
          <a:xfrm>
            <a:off x="0" y="3068638"/>
            <a:ext cx="4178300" cy="2031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buFont typeface="Wingdings" charset="0"/>
              <a:buChar char="§"/>
            </a:pPr>
            <a:r>
              <a:rPr lang="nl-NL" sz="1800" b="0" dirty="0" smtClean="0">
                <a:solidFill>
                  <a:srgbClr val="FFFFFF"/>
                </a:solidFill>
                <a:latin typeface="News Gothic MT" charset="0"/>
                <a:cs typeface="News Gothic MT" charset="0"/>
              </a:rPr>
              <a:t> initiatief bij onszelf </a:t>
            </a:r>
          </a:p>
          <a:p>
            <a:pPr eaLnBrk="1" hangingPunct="1">
              <a:buFont typeface="Wingdings" charset="0"/>
              <a:buChar char="§"/>
            </a:pPr>
            <a:r>
              <a:rPr lang="nl-NL" sz="1800" b="0" dirty="0" smtClean="0">
                <a:solidFill>
                  <a:srgbClr val="FFFFFF"/>
                </a:solidFill>
                <a:latin typeface="News Gothic MT" charset="0"/>
                <a:cs typeface="News Gothic MT" charset="0"/>
              </a:rPr>
              <a:t> vertrouwen </a:t>
            </a:r>
            <a:r>
              <a:rPr lang="nl-NL" sz="1800" b="0" dirty="0">
                <a:solidFill>
                  <a:srgbClr val="FFFFFF"/>
                </a:solidFill>
                <a:latin typeface="News Gothic MT" charset="0"/>
                <a:cs typeface="News Gothic MT" charset="0"/>
              </a:rPr>
              <a:t>in </a:t>
            </a:r>
            <a:r>
              <a:rPr lang="nl-NL" sz="1800" b="0" dirty="0" err="1" smtClean="0">
                <a:solidFill>
                  <a:srgbClr val="FFFFFF"/>
                </a:solidFill>
                <a:latin typeface="News Gothic MT" charset="0"/>
                <a:cs typeface="News Gothic MT" charset="0"/>
              </a:rPr>
              <a:t>peers</a:t>
            </a:r>
            <a:r>
              <a:rPr lang="nl-NL" sz="1800" b="0" dirty="0" smtClean="0">
                <a:solidFill>
                  <a:srgbClr val="FFFFFF"/>
                </a:solidFill>
                <a:latin typeface="News Gothic MT" charset="0"/>
                <a:cs typeface="News Gothic MT" charset="0"/>
              </a:rPr>
              <a:t> </a:t>
            </a:r>
            <a:endParaRPr lang="nl-NL" sz="1800" b="0" dirty="0">
              <a:solidFill>
                <a:srgbClr val="FFFFFF"/>
              </a:solidFill>
              <a:latin typeface="News Gothic MT" charset="0"/>
              <a:cs typeface="News Gothic MT" charset="0"/>
            </a:endParaRPr>
          </a:p>
          <a:p>
            <a:pPr eaLnBrk="1" hangingPunct="1">
              <a:buFont typeface="Wingdings" charset="0"/>
              <a:buChar char="§"/>
            </a:pPr>
            <a:r>
              <a:rPr lang="nl-NL" sz="1800" b="0" dirty="0">
                <a:solidFill>
                  <a:srgbClr val="FFFFFF"/>
                </a:solidFill>
                <a:latin typeface="News Gothic MT" charset="0"/>
                <a:cs typeface="News Gothic MT" charset="0"/>
              </a:rPr>
              <a:t> meer mogelijkheden zaken onderling te regelen</a:t>
            </a:r>
          </a:p>
          <a:p>
            <a:pPr eaLnBrk="1" hangingPunct="1">
              <a:buFont typeface="Wingdings" charset="0"/>
              <a:buChar char="§"/>
            </a:pPr>
            <a:r>
              <a:rPr lang="nl-NL" sz="1800" b="0" dirty="0">
                <a:solidFill>
                  <a:srgbClr val="FFFFFF"/>
                </a:solidFill>
                <a:latin typeface="News Gothic MT" charset="0"/>
                <a:cs typeface="News Gothic MT" charset="0"/>
              </a:rPr>
              <a:t> cut-out-the-middle-man</a:t>
            </a:r>
          </a:p>
          <a:p>
            <a:pPr eaLnBrk="1" hangingPunct="1">
              <a:buFont typeface="Wingdings" charset="0"/>
              <a:buChar char="§"/>
            </a:pPr>
            <a:r>
              <a:rPr lang="nl-NL" sz="1800" b="0" dirty="0">
                <a:solidFill>
                  <a:srgbClr val="FFFFFF"/>
                </a:solidFill>
                <a:latin typeface="News Gothic MT" charset="0"/>
                <a:cs typeface="News Gothic MT" charset="0"/>
              </a:rPr>
              <a:t> crowdfunding &amp; sourcing</a:t>
            </a:r>
          </a:p>
          <a:p>
            <a:pPr eaLnBrk="1" hangingPunct="1">
              <a:buFont typeface="Wingdings" charset="0"/>
              <a:buChar char="§"/>
            </a:pPr>
            <a:endParaRPr lang="nl-NL" sz="1800" b="0" dirty="0">
              <a:solidFill>
                <a:srgbClr val="FFFFFF"/>
              </a:solidFill>
              <a:latin typeface="News Gothic MT" charset="0"/>
              <a:cs typeface="News Gothic MT" charset="0"/>
            </a:endParaRPr>
          </a:p>
        </p:txBody>
      </p:sp>
      <p:sp>
        <p:nvSpPr>
          <p:cNvPr id="18" name="Tekstvak 17"/>
          <p:cNvSpPr txBox="1">
            <a:spLocks noChangeArrowheads="1"/>
          </p:cNvSpPr>
          <p:nvPr/>
        </p:nvSpPr>
        <p:spPr bwMode="auto">
          <a:xfrm>
            <a:off x="4924425" y="3068638"/>
            <a:ext cx="4176713" cy="230832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r" eaLnBrk="1" hangingPunct="1">
              <a:buFont typeface="Wingdings" charset="0"/>
              <a:buChar char="§"/>
            </a:pPr>
            <a:r>
              <a:rPr lang="nl-NL" sz="1800" b="0" dirty="0" smtClean="0">
                <a:solidFill>
                  <a:srgbClr val="FFFFFF"/>
                </a:solidFill>
                <a:latin typeface="News Gothic MT" charset="0"/>
                <a:cs typeface="News Gothic MT" charset="0"/>
              </a:rPr>
              <a:t> Initiatief bij merken &amp; overheid</a:t>
            </a:r>
          </a:p>
          <a:p>
            <a:pPr algn="r" eaLnBrk="1" hangingPunct="1">
              <a:buFont typeface="Wingdings" charset="0"/>
              <a:buChar char="§"/>
            </a:pPr>
            <a:r>
              <a:rPr lang="nl-NL" sz="1800" b="0" dirty="0" smtClean="0">
                <a:solidFill>
                  <a:srgbClr val="FFFFFF"/>
                </a:solidFill>
                <a:latin typeface="News Gothic MT" charset="0"/>
                <a:cs typeface="News Gothic MT" charset="0"/>
              </a:rPr>
              <a:t> </a:t>
            </a:r>
            <a:r>
              <a:rPr lang="nl-NL" sz="1800" b="0" dirty="0">
                <a:solidFill>
                  <a:srgbClr val="FFFFFF"/>
                </a:solidFill>
                <a:latin typeface="News Gothic MT" charset="0"/>
                <a:cs typeface="News Gothic MT" charset="0"/>
              </a:rPr>
              <a:t>vertrouwen in instituties, bedrijven, merken</a:t>
            </a:r>
          </a:p>
          <a:p>
            <a:pPr algn="r" eaLnBrk="1" hangingPunct="1">
              <a:buFont typeface="Wingdings" charset="0"/>
              <a:buChar char="§"/>
            </a:pPr>
            <a:r>
              <a:rPr lang="nl-NL" sz="1800" b="0" dirty="0">
                <a:solidFill>
                  <a:srgbClr val="FFFFFF"/>
                </a:solidFill>
                <a:latin typeface="News Gothic MT" charset="0"/>
                <a:cs typeface="News Gothic MT" charset="0"/>
              </a:rPr>
              <a:t> gemak &amp; tijdwinst &amp; overzichtelijkheid</a:t>
            </a:r>
          </a:p>
          <a:p>
            <a:pPr algn="r" eaLnBrk="1" hangingPunct="1">
              <a:buFont typeface="Wingdings" charset="0"/>
              <a:buChar char="§"/>
            </a:pPr>
            <a:r>
              <a:rPr lang="nl-NL" sz="1800" b="0" dirty="0">
                <a:solidFill>
                  <a:srgbClr val="FFFFFF"/>
                </a:solidFill>
                <a:latin typeface="News Gothic MT" charset="0"/>
                <a:cs typeface="News Gothic MT" charset="0"/>
              </a:rPr>
              <a:t> slagkracht &amp; daadkracht van instituties, garanties</a:t>
            </a:r>
          </a:p>
          <a:p>
            <a:pPr algn="r" eaLnBrk="1" hangingPunct="1">
              <a:buFont typeface="Wingdings" charset="0"/>
              <a:buChar char="§"/>
            </a:pPr>
            <a:r>
              <a:rPr lang="nl-NL" sz="1800" b="0" dirty="0">
                <a:solidFill>
                  <a:srgbClr val="FFFFFF"/>
                </a:solidFill>
                <a:latin typeface="News Gothic MT" charset="0"/>
                <a:cs typeface="News Gothic MT" charset="0"/>
              </a:rPr>
              <a:t> transparante overheid &amp; instituties </a:t>
            </a:r>
          </a:p>
          <a:p>
            <a:pPr algn="r" eaLnBrk="1" hangingPunct="1"/>
            <a:endParaRPr lang="nl-NL" sz="1800" b="0" dirty="0">
              <a:solidFill>
                <a:srgbClr val="FFFFFF"/>
              </a:solidFill>
              <a:latin typeface="News Gothic MT" charset="0"/>
              <a:cs typeface="News Gothic MT" charset="0"/>
            </a:endParaRPr>
          </a:p>
        </p:txBody>
      </p:sp>
      <p:cxnSp>
        <p:nvCxnSpPr>
          <p:cNvPr id="19" name="Straight Arrow Connector 15"/>
          <p:cNvCxnSpPr/>
          <p:nvPr/>
        </p:nvCxnSpPr>
        <p:spPr>
          <a:xfrm>
            <a:off x="1590675" y="2141538"/>
            <a:ext cx="6051550" cy="1587"/>
          </a:xfrm>
          <a:prstGeom prst="straightConnector1">
            <a:avLst/>
          </a:prstGeom>
          <a:ln w="76200" cap="flat" cmpd="sng" algn="ctr">
            <a:solidFill>
              <a:schemeClr val="tx1"/>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0" name="Tekstvak 13"/>
          <p:cNvSpPr txBox="1">
            <a:spLocks noChangeArrowheads="1"/>
          </p:cNvSpPr>
          <p:nvPr/>
        </p:nvSpPr>
        <p:spPr bwMode="auto">
          <a:xfrm>
            <a:off x="7242175" y="1700213"/>
            <a:ext cx="22098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1800" dirty="0">
                <a:solidFill>
                  <a:schemeClr val="tx1"/>
                </a:solidFill>
                <a:latin typeface="News Gothic MT" charset="0"/>
                <a:cs typeface="News Gothic MT" charset="0"/>
              </a:rPr>
              <a:t>do-it-for-me</a:t>
            </a:r>
            <a:endParaRPr lang="nl-NL" sz="1800" b="0" dirty="0">
              <a:solidFill>
                <a:schemeClr val="tx1"/>
              </a:solidFill>
              <a:latin typeface="News Gothic MT" charset="0"/>
              <a:cs typeface="News Gothic MT" charset="0"/>
            </a:endParaRPr>
          </a:p>
        </p:txBody>
      </p:sp>
      <p:sp>
        <p:nvSpPr>
          <p:cNvPr id="21" name="Tekstvak 14"/>
          <p:cNvSpPr txBox="1">
            <a:spLocks noChangeArrowheads="1"/>
          </p:cNvSpPr>
          <p:nvPr/>
        </p:nvSpPr>
        <p:spPr bwMode="auto">
          <a:xfrm>
            <a:off x="-323850" y="1700213"/>
            <a:ext cx="2347913"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1800" dirty="0">
                <a:solidFill>
                  <a:schemeClr val="tx1"/>
                </a:solidFill>
                <a:latin typeface="News Gothic MT" charset="0"/>
                <a:cs typeface="News Gothic MT" charset="0"/>
              </a:rPr>
              <a:t>do-it-yourself</a:t>
            </a:r>
            <a:endParaRPr lang="nl-NL" sz="1800" b="0" dirty="0">
              <a:solidFill>
                <a:schemeClr val="tx1"/>
              </a:solidFill>
              <a:latin typeface="News Gothic MT" charset="0"/>
              <a:cs typeface="News Gothic MT" charset="0"/>
            </a:endParaRPr>
          </a:p>
        </p:txBody>
      </p:sp>
      <p:sp>
        <p:nvSpPr>
          <p:cNvPr id="2" name="Tekstvak 1"/>
          <p:cNvSpPr txBox="1">
            <a:spLocks noChangeArrowheads="1"/>
          </p:cNvSpPr>
          <p:nvPr/>
        </p:nvSpPr>
        <p:spPr bwMode="auto">
          <a:xfrm>
            <a:off x="3429000" y="620688"/>
            <a:ext cx="3005138" cy="120032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1800" dirty="0">
                <a:solidFill>
                  <a:schemeClr val="tx1"/>
                </a:solidFill>
                <a:latin typeface="News Gothic MT" charset="0"/>
                <a:cs typeface="News Gothic MT" charset="0"/>
              </a:rPr>
              <a:t>Wie vertrouwen we? </a:t>
            </a:r>
          </a:p>
          <a:p>
            <a:pPr eaLnBrk="1" hangingPunct="1"/>
            <a:r>
              <a:rPr lang="nl-NL" sz="1800" dirty="0">
                <a:solidFill>
                  <a:schemeClr val="tx1"/>
                </a:solidFill>
                <a:latin typeface="News Gothic MT" charset="0"/>
                <a:cs typeface="News Gothic MT" charset="0"/>
              </a:rPr>
              <a:t>Hoe regelen we zaken bij voorkeur</a:t>
            </a:r>
            <a:r>
              <a:rPr lang="nl-NL" sz="1800" dirty="0" smtClean="0">
                <a:solidFill>
                  <a:schemeClr val="tx1"/>
                </a:solidFill>
                <a:latin typeface="News Gothic MT" charset="0"/>
                <a:cs typeface="News Gothic MT" charset="0"/>
              </a:rPr>
              <a:t>?</a:t>
            </a:r>
          </a:p>
          <a:p>
            <a:pPr eaLnBrk="1" hangingPunct="1"/>
            <a:r>
              <a:rPr lang="nl-NL" sz="1800" dirty="0" smtClean="0">
                <a:solidFill>
                  <a:schemeClr val="tx1"/>
                </a:solidFill>
                <a:latin typeface="News Gothic MT" charset="0"/>
                <a:cs typeface="News Gothic MT" charset="0"/>
              </a:rPr>
              <a:t>Wie neemt het initiatief?</a:t>
            </a:r>
            <a:endParaRPr lang="nl-NL" sz="1800" dirty="0">
              <a:solidFill>
                <a:schemeClr val="tx1"/>
              </a:solidFill>
              <a:latin typeface="News Gothic MT" charset="0"/>
              <a:cs typeface="News Gothic MT" charset="0"/>
            </a:endParaRPr>
          </a:p>
        </p:txBody>
      </p:sp>
      <p:sp>
        <p:nvSpPr>
          <p:cNvPr id="3" name="Tijdelijke aanduiding voor voettekst 2"/>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42796835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p:bldP spid="20" grpId="0"/>
      <p:bldP spid="21"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 name="Straight Arrow Connector 10"/>
          <p:cNvCxnSpPr/>
          <p:nvPr/>
        </p:nvCxnSpPr>
        <p:spPr>
          <a:xfrm rot="5400000" flipH="1" flipV="1">
            <a:off x="1981994" y="3513931"/>
            <a:ext cx="527050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a:off x="1590675" y="3386138"/>
            <a:ext cx="6051550" cy="1587"/>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7" name="Tekstvak 11"/>
          <p:cNvSpPr txBox="1">
            <a:spLocks noChangeArrowheads="1"/>
          </p:cNvSpPr>
          <p:nvPr/>
        </p:nvSpPr>
        <p:spPr bwMode="auto">
          <a:xfrm>
            <a:off x="4733925" y="3522663"/>
            <a:ext cx="420211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2000" b="0" dirty="0">
                <a:solidFill>
                  <a:srgbClr val="FFFFFF"/>
                </a:solidFill>
                <a:latin typeface="News Gothic MT" charset="0"/>
                <a:cs typeface="News Gothic MT" charset="0"/>
              </a:rPr>
              <a:t>maatschappelijk vertrouwen</a:t>
            </a:r>
          </a:p>
        </p:txBody>
      </p:sp>
      <p:sp>
        <p:nvSpPr>
          <p:cNvPr id="18" name="Tekstvak 12"/>
          <p:cNvSpPr txBox="1">
            <a:spLocks noChangeArrowheads="1"/>
          </p:cNvSpPr>
          <p:nvPr/>
        </p:nvSpPr>
        <p:spPr bwMode="auto">
          <a:xfrm rot="-5400000">
            <a:off x="2890838" y="1658937"/>
            <a:ext cx="2514600" cy="708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2000" b="0" dirty="0">
                <a:solidFill>
                  <a:srgbClr val="FFFFFF"/>
                </a:solidFill>
                <a:latin typeface="News Gothic MT" charset="0"/>
                <a:cs typeface="News Gothic MT" charset="0"/>
              </a:rPr>
              <a:t>acceptatie van </a:t>
            </a:r>
            <a:r>
              <a:rPr lang="nl-NL" sz="2000" dirty="0">
                <a:solidFill>
                  <a:srgbClr val="FFFFFF"/>
                </a:solidFill>
                <a:latin typeface="News Gothic MT" charset="0"/>
                <a:cs typeface="News Gothic MT" charset="0"/>
              </a:rPr>
              <a:t>technologie</a:t>
            </a:r>
          </a:p>
        </p:txBody>
      </p:sp>
      <p:sp>
        <p:nvSpPr>
          <p:cNvPr id="19" name="Tekstvak 13"/>
          <p:cNvSpPr txBox="1">
            <a:spLocks noChangeArrowheads="1"/>
          </p:cNvSpPr>
          <p:nvPr/>
        </p:nvSpPr>
        <p:spPr bwMode="auto">
          <a:xfrm>
            <a:off x="7242175" y="2955925"/>
            <a:ext cx="22098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dirty="0">
                <a:solidFill>
                  <a:srgbClr val="FFFFFF"/>
                </a:solidFill>
                <a:latin typeface="News Gothic MT" charset="0"/>
                <a:cs typeface="News Gothic MT" charset="0"/>
              </a:rPr>
              <a:t>do-it-for-me</a:t>
            </a:r>
          </a:p>
        </p:txBody>
      </p:sp>
      <p:sp>
        <p:nvSpPr>
          <p:cNvPr id="20" name="Tekstvak 14"/>
          <p:cNvSpPr txBox="1">
            <a:spLocks noChangeArrowheads="1"/>
          </p:cNvSpPr>
          <p:nvPr/>
        </p:nvSpPr>
        <p:spPr bwMode="auto">
          <a:xfrm>
            <a:off x="-252413" y="2955925"/>
            <a:ext cx="234791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dirty="0">
                <a:solidFill>
                  <a:srgbClr val="FFFFFF"/>
                </a:solidFill>
                <a:latin typeface="News Gothic MT" charset="0"/>
                <a:cs typeface="News Gothic MT" charset="0"/>
              </a:rPr>
              <a:t>do-it-yourself</a:t>
            </a:r>
          </a:p>
        </p:txBody>
      </p:sp>
      <p:sp>
        <p:nvSpPr>
          <p:cNvPr id="21" name="Tekstvak 16"/>
          <p:cNvSpPr txBox="1">
            <a:spLocks noChangeArrowheads="1"/>
          </p:cNvSpPr>
          <p:nvPr/>
        </p:nvSpPr>
        <p:spPr bwMode="auto">
          <a:xfrm>
            <a:off x="3587750" y="171450"/>
            <a:ext cx="2097088"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dirty="0">
                <a:solidFill>
                  <a:srgbClr val="FFFFFF"/>
                </a:solidFill>
                <a:latin typeface="News Gothic MT" charset="0"/>
                <a:cs typeface="News Gothic MT" charset="0"/>
              </a:rPr>
              <a:t>radicaal</a:t>
            </a:r>
          </a:p>
        </p:txBody>
      </p:sp>
      <p:sp>
        <p:nvSpPr>
          <p:cNvPr id="22" name="Tekstvak 17"/>
          <p:cNvSpPr txBox="1">
            <a:spLocks noChangeArrowheads="1"/>
          </p:cNvSpPr>
          <p:nvPr/>
        </p:nvSpPr>
        <p:spPr bwMode="auto">
          <a:xfrm>
            <a:off x="3597275" y="6156325"/>
            <a:ext cx="208756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dirty="0">
                <a:solidFill>
                  <a:srgbClr val="FFFFFF"/>
                </a:solidFill>
                <a:latin typeface="News Gothic MT" charset="0"/>
                <a:cs typeface="News Gothic MT" charset="0"/>
              </a:rPr>
              <a:t>terughoudend</a:t>
            </a:r>
          </a:p>
        </p:txBody>
      </p:sp>
      <p:sp>
        <p:nvSpPr>
          <p:cNvPr id="23" name="Tekstvak 22"/>
          <p:cNvSpPr txBox="1"/>
          <p:nvPr/>
        </p:nvSpPr>
        <p:spPr>
          <a:xfrm>
            <a:off x="317841" y="1225182"/>
            <a:ext cx="1871662" cy="830997"/>
          </a:xfrm>
          <a:prstGeom prst="rect">
            <a:avLst/>
          </a:prstGeom>
          <a:noFill/>
        </p:spPr>
        <p:txBody>
          <a:bodyPr>
            <a:spAutoFit/>
          </a:bodyPr>
          <a:lstStyle/>
          <a:p>
            <a:pPr>
              <a:defRPr/>
            </a:pPr>
            <a:r>
              <a:rPr lang="nl-NL" b="0" dirty="0" smtClean="0">
                <a:solidFill>
                  <a:schemeClr val="bg1"/>
                </a:solidFill>
                <a:latin typeface="+mj-lt"/>
              </a:rPr>
              <a:t>Wisdom of the crowd</a:t>
            </a:r>
            <a:endParaRPr lang="nl-NL" b="0" dirty="0">
              <a:solidFill>
                <a:schemeClr val="bg1"/>
              </a:solidFill>
              <a:latin typeface="+mj-lt"/>
            </a:endParaRPr>
          </a:p>
        </p:txBody>
      </p:sp>
      <p:sp>
        <p:nvSpPr>
          <p:cNvPr id="24" name="Tekstvak 23"/>
          <p:cNvSpPr txBox="1"/>
          <p:nvPr/>
        </p:nvSpPr>
        <p:spPr>
          <a:xfrm>
            <a:off x="6875463" y="4937125"/>
            <a:ext cx="1873250" cy="830997"/>
          </a:xfrm>
          <a:prstGeom prst="rect">
            <a:avLst/>
          </a:prstGeom>
          <a:noFill/>
        </p:spPr>
        <p:txBody>
          <a:bodyPr>
            <a:spAutoFit/>
          </a:bodyPr>
          <a:lstStyle/>
          <a:p>
            <a:pPr algn="r">
              <a:defRPr/>
            </a:pPr>
            <a:r>
              <a:rPr lang="nl-NL" b="0" dirty="0" err="1" smtClean="0">
                <a:solidFill>
                  <a:schemeClr val="bg1"/>
                </a:solidFill>
                <a:latin typeface="+mj-lt"/>
              </a:rPr>
              <a:t>Darwin’s</a:t>
            </a:r>
            <a:r>
              <a:rPr lang="nl-NL" b="0" dirty="0" smtClean="0">
                <a:solidFill>
                  <a:schemeClr val="bg1"/>
                </a:solidFill>
                <a:latin typeface="+mj-lt"/>
              </a:rPr>
              <a:t> game</a:t>
            </a:r>
            <a:endParaRPr lang="nl-NL" b="0" dirty="0">
              <a:solidFill>
                <a:schemeClr val="bg1"/>
              </a:solidFill>
              <a:latin typeface="+mj-lt"/>
            </a:endParaRPr>
          </a:p>
        </p:txBody>
      </p:sp>
      <p:sp>
        <p:nvSpPr>
          <p:cNvPr id="25" name="Tekstvak 24"/>
          <p:cNvSpPr txBox="1"/>
          <p:nvPr/>
        </p:nvSpPr>
        <p:spPr>
          <a:xfrm>
            <a:off x="6875463" y="755650"/>
            <a:ext cx="1873250" cy="830997"/>
          </a:xfrm>
          <a:prstGeom prst="rect">
            <a:avLst/>
          </a:prstGeom>
          <a:noFill/>
        </p:spPr>
        <p:txBody>
          <a:bodyPr>
            <a:spAutoFit/>
          </a:bodyPr>
          <a:lstStyle/>
          <a:p>
            <a:pPr algn="r">
              <a:defRPr/>
            </a:pPr>
            <a:r>
              <a:rPr lang="nl-NL" b="0" dirty="0" smtClean="0">
                <a:solidFill>
                  <a:schemeClr val="bg1"/>
                </a:solidFill>
                <a:latin typeface="+mj-lt"/>
              </a:rPr>
              <a:t>A </a:t>
            </a:r>
            <a:r>
              <a:rPr lang="nl-NL" b="0" dirty="0" err="1" smtClean="0">
                <a:solidFill>
                  <a:schemeClr val="bg1"/>
                </a:solidFill>
                <a:latin typeface="+mj-lt"/>
              </a:rPr>
              <a:t>handful</a:t>
            </a:r>
            <a:r>
              <a:rPr lang="nl-NL" b="0" dirty="0" smtClean="0">
                <a:solidFill>
                  <a:schemeClr val="bg1"/>
                </a:solidFill>
                <a:latin typeface="+mj-lt"/>
              </a:rPr>
              <a:t> of </a:t>
            </a:r>
            <a:r>
              <a:rPr lang="nl-NL" b="0" dirty="0" err="1">
                <a:solidFill>
                  <a:schemeClr val="bg1"/>
                </a:solidFill>
                <a:latin typeface="+mj-lt"/>
              </a:rPr>
              <a:t>Apples</a:t>
            </a:r>
            <a:endParaRPr lang="nl-NL" b="0" dirty="0">
              <a:solidFill>
                <a:schemeClr val="bg1"/>
              </a:solidFill>
              <a:latin typeface="+mj-lt"/>
            </a:endParaRPr>
          </a:p>
        </p:txBody>
      </p:sp>
      <p:sp>
        <p:nvSpPr>
          <p:cNvPr id="26" name="Tekstvak 25"/>
          <p:cNvSpPr txBox="1"/>
          <p:nvPr/>
        </p:nvSpPr>
        <p:spPr>
          <a:xfrm>
            <a:off x="468313" y="4943475"/>
            <a:ext cx="1871662" cy="461665"/>
          </a:xfrm>
          <a:prstGeom prst="rect">
            <a:avLst/>
          </a:prstGeom>
          <a:noFill/>
        </p:spPr>
        <p:txBody>
          <a:bodyPr>
            <a:spAutoFit/>
          </a:bodyPr>
          <a:lstStyle/>
          <a:p>
            <a:pPr>
              <a:defRPr/>
            </a:pPr>
            <a:r>
              <a:rPr lang="nl-NL" b="0" dirty="0" smtClean="0">
                <a:solidFill>
                  <a:schemeClr val="bg1"/>
                </a:solidFill>
                <a:latin typeface="+mj-lt"/>
              </a:rPr>
              <a:t>The </a:t>
            </a:r>
            <a:r>
              <a:rPr lang="nl-NL" b="0" dirty="0" err="1" smtClean="0">
                <a:solidFill>
                  <a:schemeClr val="bg1"/>
                </a:solidFill>
                <a:latin typeface="+mj-lt"/>
              </a:rPr>
              <a:t>Shire</a:t>
            </a:r>
            <a:endParaRPr lang="nl-NL" b="0" dirty="0">
              <a:solidFill>
                <a:schemeClr val="bg1"/>
              </a:solidFill>
              <a:latin typeface="+mj-lt"/>
            </a:endParaRPr>
          </a:p>
        </p:txBody>
      </p:sp>
      <p:sp>
        <p:nvSpPr>
          <p:cNvPr id="27" name="Tijdelijke aanduiding voor voettekst 2"/>
          <p:cNvSpPr>
            <a:spLocks noGrp="1"/>
          </p:cNvSpPr>
          <p:nvPr>
            <p:ph type="ftr" sz="quarter" idx="11"/>
          </p:nvPr>
        </p:nvSpPr>
        <p:spPr>
          <a:xfrm>
            <a:off x="3124200" y="6356350"/>
            <a:ext cx="2895600" cy="365125"/>
          </a:xfrm>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23120857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Straight Arrow Connector 10"/>
          <p:cNvCxnSpPr/>
          <p:nvPr/>
        </p:nvCxnSpPr>
        <p:spPr>
          <a:xfrm rot="5400000" flipH="1" flipV="1">
            <a:off x="3990181" y="3394869"/>
            <a:ext cx="5508625"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25" name="Straight Arrow Connector 15"/>
          <p:cNvCxnSpPr/>
          <p:nvPr/>
        </p:nvCxnSpPr>
        <p:spPr>
          <a:xfrm>
            <a:off x="2019300" y="5140325"/>
            <a:ext cx="605155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26" name="Tekstvak 11"/>
          <p:cNvSpPr txBox="1">
            <a:spLocks noChangeArrowheads="1"/>
          </p:cNvSpPr>
          <p:nvPr/>
        </p:nvSpPr>
        <p:spPr bwMode="auto">
          <a:xfrm>
            <a:off x="6992938" y="4471988"/>
            <a:ext cx="42037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2000">
                <a:solidFill>
                  <a:srgbClr val="FFFFFF"/>
                </a:solidFill>
                <a:latin typeface="News Gothic MT" charset="0"/>
                <a:cs typeface="News Gothic MT" charset="0"/>
              </a:rPr>
              <a:t>vertrouwen</a:t>
            </a:r>
            <a:endParaRPr lang="nl-NL" sz="2000" b="0">
              <a:solidFill>
                <a:srgbClr val="FFFFFF"/>
              </a:solidFill>
              <a:latin typeface="News Gothic MT" charset="0"/>
              <a:cs typeface="News Gothic MT" charset="0"/>
            </a:endParaRPr>
          </a:p>
        </p:txBody>
      </p:sp>
      <p:sp>
        <p:nvSpPr>
          <p:cNvPr id="27" name="Tekstvak 12"/>
          <p:cNvSpPr txBox="1">
            <a:spLocks noChangeArrowheads="1"/>
          </p:cNvSpPr>
          <p:nvPr/>
        </p:nvSpPr>
        <p:spPr bwMode="auto">
          <a:xfrm rot="-5400000">
            <a:off x="5811838" y="1589087"/>
            <a:ext cx="2514600" cy="7080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2000">
                <a:solidFill>
                  <a:srgbClr val="FFFFFF"/>
                </a:solidFill>
                <a:latin typeface="News Gothic MT" charset="0"/>
                <a:cs typeface="News Gothic MT" charset="0"/>
              </a:rPr>
              <a:t>acceptatie technologie</a:t>
            </a:r>
            <a:endParaRPr lang="nl-NL" sz="2000" b="0">
              <a:solidFill>
                <a:srgbClr val="FFFFFF"/>
              </a:solidFill>
              <a:latin typeface="News Gothic MT" charset="0"/>
              <a:cs typeface="News Gothic MT" charset="0"/>
            </a:endParaRPr>
          </a:p>
        </p:txBody>
      </p:sp>
      <p:sp>
        <p:nvSpPr>
          <p:cNvPr id="28" name="Tekstvak 13"/>
          <p:cNvSpPr txBox="1">
            <a:spLocks noChangeArrowheads="1"/>
          </p:cNvSpPr>
          <p:nvPr/>
        </p:nvSpPr>
        <p:spPr bwMode="auto">
          <a:xfrm>
            <a:off x="7634288" y="5556250"/>
            <a:ext cx="22098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a:solidFill>
                  <a:srgbClr val="FFFFFF"/>
                </a:solidFill>
                <a:latin typeface="News Gothic MT" charset="0"/>
                <a:cs typeface="News Gothic MT" charset="0"/>
              </a:rPr>
              <a:t>difm</a:t>
            </a:r>
            <a:endParaRPr lang="nl-NL" sz="2000" b="0">
              <a:solidFill>
                <a:srgbClr val="FFFFFF"/>
              </a:solidFill>
              <a:latin typeface="News Gothic MT" charset="0"/>
              <a:cs typeface="News Gothic MT" charset="0"/>
            </a:endParaRPr>
          </a:p>
        </p:txBody>
      </p:sp>
      <p:sp>
        <p:nvSpPr>
          <p:cNvPr id="29" name="Tekstvak 14"/>
          <p:cNvSpPr txBox="1">
            <a:spLocks noChangeArrowheads="1"/>
          </p:cNvSpPr>
          <p:nvPr/>
        </p:nvSpPr>
        <p:spPr bwMode="auto">
          <a:xfrm>
            <a:off x="-36513" y="5356225"/>
            <a:ext cx="234791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a:solidFill>
                  <a:srgbClr val="FFFFFF"/>
                </a:solidFill>
                <a:latin typeface="News Gothic MT" charset="0"/>
                <a:cs typeface="News Gothic MT" charset="0"/>
              </a:rPr>
              <a:t>diy</a:t>
            </a:r>
            <a:endParaRPr lang="nl-NL" sz="2000" b="0">
              <a:solidFill>
                <a:srgbClr val="FFFFFF"/>
              </a:solidFill>
              <a:latin typeface="News Gothic MT" charset="0"/>
              <a:cs typeface="News Gothic MT" charset="0"/>
            </a:endParaRPr>
          </a:p>
        </p:txBody>
      </p:sp>
      <p:sp>
        <p:nvSpPr>
          <p:cNvPr id="30" name="Tekstvak 16"/>
          <p:cNvSpPr txBox="1">
            <a:spLocks noChangeArrowheads="1"/>
          </p:cNvSpPr>
          <p:nvPr/>
        </p:nvSpPr>
        <p:spPr bwMode="auto">
          <a:xfrm>
            <a:off x="5715000" y="171450"/>
            <a:ext cx="2097088"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a:solidFill>
                  <a:srgbClr val="FFFFFF"/>
                </a:solidFill>
                <a:latin typeface="News Gothic MT" charset="0"/>
                <a:cs typeface="News Gothic MT" charset="0"/>
              </a:rPr>
              <a:t>radicaal</a:t>
            </a:r>
          </a:p>
        </p:txBody>
      </p:sp>
      <p:sp>
        <p:nvSpPr>
          <p:cNvPr id="31" name="Tekstvak 17"/>
          <p:cNvSpPr txBox="1">
            <a:spLocks noChangeArrowheads="1"/>
          </p:cNvSpPr>
          <p:nvPr/>
        </p:nvSpPr>
        <p:spPr bwMode="auto">
          <a:xfrm>
            <a:off x="5724525" y="6142038"/>
            <a:ext cx="208756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a:solidFill>
                  <a:srgbClr val="FFFFFF"/>
                </a:solidFill>
                <a:latin typeface="News Gothic MT" charset="0"/>
                <a:cs typeface="News Gothic MT" charset="0"/>
              </a:rPr>
              <a:t>terughoudend</a:t>
            </a:r>
          </a:p>
        </p:txBody>
      </p:sp>
      <p:sp>
        <p:nvSpPr>
          <p:cNvPr id="32" name="Rechthoek 31"/>
          <p:cNvSpPr/>
          <p:nvPr/>
        </p:nvSpPr>
        <p:spPr>
          <a:xfrm>
            <a:off x="31750" y="1319857"/>
            <a:ext cx="5692775" cy="3693319"/>
          </a:xfrm>
          <a:prstGeom prst="rect">
            <a:avLst/>
          </a:prstGeom>
        </p:spPr>
        <p:txBody>
          <a:bodyPr>
            <a:spAutoFit/>
          </a:bodyPr>
          <a:lstStyle/>
          <a:p>
            <a:pPr marL="285750" indent="-285750">
              <a:buFont typeface="Arial"/>
              <a:buChar char="•"/>
              <a:defRPr/>
            </a:pPr>
            <a:r>
              <a:rPr lang="nl-NL" sz="1800" b="0" dirty="0">
                <a:solidFill>
                  <a:schemeClr val="tx1"/>
                </a:solidFill>
                <a:latin typeface="+mj-lt"/>
              </a:rPr>
              <a:t>Economie en maatschappij gedomineerd door eigenwijze uitvinders, </a:t>
            </a:r>
            <a:r>
              <a:rPr lang="nl-NL" sz="1800" b="0" dirty="0" smtClean="0">
                <a:solidFill>
                  <a:schemeClr val="tx1"/>
                </a:solidFill>
                <a:latin typeface="+mj-lt"/>
              </a:rPr>
              <a:t>start-ups </a:t>
            </a:r>
            <a:r>
              <a:rPr lang="nl-NL" sz="1800" b="0" dirty="0">
                <a:solidFill>
                  <a:schemeClr val="tx1"/>
                </a:solidFill>
                <a:latin typeface="+mj-lt"/>
              </a:rPr>
              <a:t>en virtuele </a:t>
            </a:r>
            <a:r>
              <a:rPr lang="nl-NL" sz="1800" b="0" dirty="0" smtClean="0">
                <a:solidFill>
                  <a:schemeClr val="tx1"/>
                </a:solidFill>
                <a:latin typeface="+mj-lt"/>
              </a:rPr>
              <a:t>samenwerkingsverbanden: nieuwe initiatieven verschijnen &amp; verdwijnen in hoog tempo</a:t>
            </a:r>
            <a:endParaRPr lang="nl-NL" sz="1800" b="0" dirty="0">
              <a:solidFill>
                <a:schemeClr val="tx1"/>
              </a:solidFill>
              <a:latin typeface="+mj-lt"/>
            </a:endParaRPr>
          </a:p>
          <a:p>
            <a:pPr marL="285750" indent="-285750">
              <a:buFont typeface="Arial"/>
              <a:buChar char="•"/>
              <a:defRPr/>
            </a:pPr>
            <a:r>
              <a:rPr lang="nl-NL" sz="1800" b="0" dirty="0">
                <a:solidFill>
                  <a:schemeClr val="tx1"/>
                </a:solidFill>
                <a:latin typeface="+mj-lt"/>
              </a:rPr>
              <a:t>Een sterke</a:t>
            </a:r>
            <a:r>
              <a:rPr lang="nl-NL" sz="1800" b="0" i="1" dirty="0">
                <a:solidFill>
                  <a:schemeClr val="tx1"/>
                </a:solidFill>
                <a:latin typeface="+mj-lt"/>
              </a:rPr>
              <a:t> </a:t>
            </a:r>
            <a:r>
              <a:rPr lang="nl-NL" sz="1800" b="0" i="1" dirty="0" err="1">
                <a:solidFill>
                  <a:schemeClr val="tx1"/>
                </a:solidFill>
                <a:latin typeface="+mj-lt"/>
              </a:rPr>
              <a:t>do-it-yourself</a:t>
            </a:r>
            <a:r>
              <a:rPr lang="nl-NL" sz="1800" b="0" i="1" dirty="0">
                <a:solidFill>
                  <a:schemeClr val="tx1"/>
                </a:solidFill>
                <a:latin typeface="+mj-lt"/>
              </a:rPr>
              <a:t>-</a:t>
            </a:r>
            <a:r>
              <a:rPr lang="nl-NL" sz="1800" b="0" dirty="0" smtClean="0">
                <a:solidFill>
                  <a:schemeClr val="tx1"/>
                </a:solidFill>
                <a:latin typeface="+mj-lt"/>
              </a:rPr>
              <a:t>mentaliteit:</a:t>
            </a:r>
            <a:r>
              <a:rPr lang="nl-NL" sz="1800" b="0" i="1" dirty="0" smtClean="0">
                <a:solidFill>
                  <a:schemeClr val="tx1"/>
                </a:solidFill>
                <a:latin typeface="+mj-lt"/>
              </a:rPr>
              <a:t> </a:t>
            </a:r>
            <a:r>
              <a:rPr lang="nl-NL" sz="1800" b="0" dirty="0">
                <a:solidFill>
                  <a:schemeClr val="tx1"/>
                </a:solidFill>
                <a:latin typeface="+mj-lt"/>
              </a:rPr>
              <a:t>c</a:t>
            </a:r>
            <a:r>
              <a:rPr lang="nl-NL" sz="1800" b="0" dirty="0" smtClean="0">
                <a:solidFill>
                  <a:schemeClr val="tx1"/>
                </a:solidFill>
                <a:latin typeface="+mj-lt"/>
              </a:rPr>
              <a:t>o</a:t>
            </a:r>
            <a:r>
              <a:rPr lang="nl-NL" sz="1800" b="0" dirty="0">
                <a:solidFill>
                  <a:schemeClr val="tx1"/>
                </a:solidFill>
                <a:latin typeface="+mj-lt"/>
              </a:rPr>
              <a:t>-creatie,  </a:t>
            </a:r>
            <a:r>
              <a:rPr lang="nl-NL" sz="1800" b="0" i="1" dirty="0" err="1">
                <a:solidFill>
                  <a:schemeClr val="tx1"/>
                </a:solidFill>
                <a:latin typeface="+mj-lt"/>
              </a:rPr>
              <a:t>sharing</a:t>
            </a:r>
            <a:r>
              <a:rPr lang="nl-NL" sz="1800" b="0" i="1" dirty="0">
                <a:solidFill>
                  <a:schemeClr val="tx1"/>
                </a:solidFill>
                <a:latin typeface="+mj-lt"/>
              </a:rPr>
              <a:t> </a:t>
            </a:r>
            <a:r>
              <a:rPr lang="nl-NL" sz="1800" b="0" dirty="0">
                <a:solidFill>
                  <a:schemeClr val="tx1"/>
                </a:solidFill>
                <a:latin typeface="+mj-lt"/>
              </a:rPr>
              <a:t>en</a:t>
            </a:r>
            <a:r>
              <a:rPr lang="nl-NL" sz="1800" b="0" i="1" dirty="0">
                <a:solidFill>
                  <a:schemeClr val="tx1"/>
                </a:solidFill>
                <a:latin typeface="+mj-lt"/>
              </a:rPr>
              <a:t> </a:t>
            </a:r>
            <a:r>
              <a:rPr lang="nl-NL" sz="1800" b="0" i="1" dirty="0" err="1">
                <a:solidFill>
                  <a:schemeClr val="tx1"/>
                </a:solidFill>
                <a:latin typeface="+mj-lt"/>
              </a:rPr>
              <a:t>crowdfunding</a:t>
            </a:r>
            <a:r>
              <a:rPr lang="nl-NL" sz="1800" b="0" i="1" dirty="0">
                <a:solidFill>
                  <a:schemeClr val="tx1"/>
                </a:solidFill>
                <a:latin typeface="+mj-lt"/>
              </a:rPr>
              <a:t> </a:t>
            </a:r>
            <a:r>
              <a:rPr lang="nl-NL" sz="1800" b="0" dirty="0">
                <a:solidFill>
                  <a:schemeClr val="tx1"/>
                </a:solidFill>
                <a:latin typeface="+mj-lt"/>
              </a:rPr>
              <a:t>breken op grote schaal door</a:t>
            </a:r>
            <a:r>
              <a:rPr lang="nl-NL" sz="1800" b="0" dirty="0" smtClean="0">
                <a:solidFill>
                  <a:schemeClr val="tx1"/>
                </a:solidFill>
                <a:latin typeface="+mj-lt"/>
              </a:rPr>
              <a:t>. Rol overheid klein.</a:t>
            </a:r>
          </a:p>
          <a:p>
            <a:pPr marL="285750" indent="-285750">
              <a:buFont typeface="Arial"/>
              <a:buChar char="•"/>
              <a:defRPr/>
            </a:pPr>
            <a:r>
              <a:rPr lang="nl-NL" sz="1800" b="0" dirty="0" smtClean="0">
                <a:solidFill>
                  <a:schemeClr val="tx1"/>
                </a:solidFill>
                <a:latin typeface="+mj-lt"/>
              </a:rPr>
              <a:t>Invloed </a:t>
            </a:r>
            <a:r>
              <a:rPr lang="nl-NL" sz="1800" b="0" dirty="0">
                <a:solidFill>
                  <a:schemeClr val="tx1"/>
                </a:solidFill>
                <a:latin typeface="+mj-lt"/>
              </a:rPr>
              <a:t>Google en </a:t>
            </a:r>
            <a:r>
              <a:rPr lang="nl-NL" sz="1800" b="0" dirty="0" err="1">
                <a:solidFill>
                  <a:schemeClr val="tx1"/>
                </a:solidFill>
                <a:latin typeface="+mj-lt"/>
              </a:rPr>
              <a:t>Facebook</a:t>
            </a:r>
            <a:r>
              <a:rPr lang="nl-NL" sz="1800" b="0" dirty="0">
                <a:solidFill>
                  <a:schemeClr val="tx1"/>
                </a:solidFill>
                <a:latin typeface="+mj-lt"/>
              </a:rPr>
              <a:t> et al. is sterk </a:t>
            </a:r>
            <a:r>
              <a:rPr lang="nl-NL" sz="1800" b="0" dirty="0" smtClean="0">
                <a:solidFill>
                  <a:schemeClr val="tx1"/>
                </a:solidFill>
                <a:latin typeface="+mj-lt"/>
              </a:rPr>
              <a:t>afgenomen:  aversie privacy-schendig &amp; marktmacht</a:t>
            </a:r>
            <a:endParaRPr lang="nl-NL" sz="1800" b="0" dirty="0">
              <a:solidFill>
                <a:schemeClr val="tx1"/>
              </a:solidFill>
              <a:latin typeface="+mj-lt"/>
            </a:endParaRPr>
          </a:p>
          <a:p>
            <a:pPr marL="285750" indent="-285750">
              <a:buFont typeface="Arial"/>
              <a:buChar char="•"/>
              <a:defRPr/>
            </a:pPr>
            <a:r>
              <a:rPr lang="nl-NL" sz="1800" b="0" dirty="0" smtClean="0">
                <a:solidFill>
                  <a:schemeClr val="tx1"/>
                </a:solidFill>
                <a:latin typeface="+mj-lt"/>
              </a:rPr>
              <a:t>Wat </a:t>
            </a:r>
            <a:r>
              <a:rPr lang="nl-NL" sz="1800" b="0" dirty="0">
                <a:solidFill>
                  <a:schemeClr val="tx1"/>
                </a:solidFill>
                <a:latin typeface="+mj-lt"/>
              </a:rPr>
              <a:t>nieuws is, wordt niet langer door </a:t>
            </a:r>
            <a:r>
              <a:rPr lang="nl-NL" sz="1800" b="0" dirty="0" smtClean="0">
                <a:solidFill>
                  <a:schemeClr val="tx1"/>
                </a:solidFill>
                <a:latin typeface="+mj-lt"/>
              </a:rPr>
              <a:t>mediamerken </a:t>
            </a:r>
            <a:r>
              <a:rPr lang="nl-NL" sz="1800" b="0" dirty="0">
                <a:solidFill>
                  <a:schemeClr val="tx1"/>
                </a:solidFill>
                <a:latin typeface="+mj-lt"/>
              </a:rPr>
              <a:t>bepaald, maar door de </a:t>
            </a:r>
            <a:r>
              <a:rPr lang="nl-NL" sz="1800" b="0" dirty="0" err="1">
                <a:solidFill>
                  <a:schemeClr val="tx1"/>
                </a:solidFill>
                <a:latin typeface="+mj-lt"/>
              </a:rPr>
              <a:t>crowd</a:t>
            </a:r>
            <a:r>
              <a:rPr lang="nl-NL" sz="1800" b="0" dirty="0">
                <a:solidFill>
                  <a:schemeClr val="tx1"/>
                </a:solidFill>
                <a:latin typeface="+mj-lt"/>
              </a:rPr>
              <a:t>. Journalisten zijn in de eerste plaats feitenverzamelaar, curator en community-manager </a:t>
            </a:r>
            <a:endParaRPr lang="nl-NL" sz="1800" b="0" dirty="0" smtClean="0">
              <a:solidFill>
                <a:schemeClr val="tx1"/>
              </a:solidFill>
              <a:latin typeface="+mj-lt"/>
            </a:endParaRPr>
          </a:p>
        </p:txBody>
      </p:sp>
      <p:sp>
        <p:nvSpPr>
          <p:cNvPr id="33" name="Tekstvak 32"/>
          <p:cNvSpPr txBox="1"/>
          <p:nvPr/>
        </p:nvSpPr>
        <p:spPr>
          <a:xfrm>
            <a:off x="2056891" y="410368"/>
            <a:ext cx="2989262" cy="461963"/>
          </a:xfrm>
          <a:prstGeom prst="rect">
            <a:avLst/>
          </a:prstGeom>
          <a:noFill/>
        </p:spPr>
        <p:txBody>
          <a:bodyPr>
            <a:spAutoFit/>
          </a:bodyPr>
          <a:lstStyle/>
          <a:p>
            <a:pPr>
              <a:defRPr/>
            </a:pPr>
            <a:r>
              <a:rPr lang="nl-NL" b="0" dirty="0" err="1" smtClean="0">
                <a:solidFill>
                  <a:schemeClr val="bg1"/>
                </a:solidFill>
                <a:latin typeface="+mj-lt"/>
              </a:rPr>
              <a:t>Wisdom</a:t>
            </a:r>
            <a:r>
              <a:rPr lang="nl-NL" b="0" dirty="0" smtClean="0">
                <a:solidFill>
                  <a:schemeClr val="bg1"/>
                </a:solidFill>
                <a:latin typeface="+mj-lt"/>
              </a:rPr>
              <a:t> of the </a:t>
            </a:r>
            <a:r>
              <a:rPr lang="nl-NL" b="0" dirty="0" err="1" smtClean="0">
                <a:solidFill>
                  <a:schemeClr val="bg1"/>
                </a:solidFill>
                <a:latin typeface="+mj-lt"/>
              </a:rPr>
              <a:t>crowd</a:t>
            </a:r>
            <a:endParaRPr lang="nl-NL" b="0" dirty="0">
              <a:solidFill>
                <a:schemeClr val="bg1"/>
              </a:solidFill>
              <a:latin typeface="+mj-lt"/>
            </a:endParaRPr>
          </a:p>
        </p:txBody>
      </p:sp>
      <p:sp>
        <p:nvSpPr>
          <p:cNvPr id="34" name="Tijdelijke aanduiding voor voettekst 2"/>
          <p:cNvSpPr>
            <a:spLocks noGrp="1"/>
          </p:cNvSpPr>
          <p:nvPr>
            <p:ph type="ftr" sz="quarter" idx="11"/>
          </p:nvPr>
        </p:nvSpPr>
        <p:spPr>
          <a:xfrm>
            <a:off x="3124200" y="6356350"/>
            <a:ext cx="2895600" cy="365125"/>
          </a:xfrm>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11664875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Arrow Connector 10"/>
          <p:cNvCxnSpPr/>
          <p:nvPr/>
        </p:nvCxnSpPr>
        <p:spPr>
          <a:xfrm rot="5400000" flipH="1" flipV="1">
            <a:off x="-473869" y="3394869"/>
            <a:ext cx="5508625"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5" name="Straight Arrow Connector 15"/>
          <p:cNvCxnSpPr/>
          <p:nvPr/>
        </p:nvCxnSpPr>
        <p:spPr>
          <a:xfrm>
            <a:off x="1566863" y="5445125"/>
            <a:ext cx="6051550" cy="0"/>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6" name="Tekstvak 11"/>
          <p:cNvSpPr txBox="1">
            <a:spLocks noChangeArrowheads="1"/>
          </p:cNvSpPr>
          <p:nvPr/>
        </p:nvSpPr>
        <p:spPr bwMode="auto">
          <a:xfrm>
            <a:off x="5364163" y="5506165"/>
            <a:ext cx="4202112"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2000" dirty="0">
                <a:solidFill>
                  <a:srgbClr val="FFFFFF"/>
                </a:solidFill>
                <a:latin typeface="News Gothic MT" charset="0"/>
                <a:cs typeface="News Gothic MT" charset="0"/>
              </a:rPr>
              <a:t>vertrouwen</a:t>
            </a:r>
            <a:endParaRPr lang="nl-NL" sz="2000" b="0" dirty="0">
              <a:solidFill>
                <a:srgbClr val="FFFFFF"/>
              </a:solidFill>
              <a:latin typeface="News Gothic MT" charset="0"/>
              <a:cs typeface="News Gothic MT" charset="0"/>
            </a:endParaRPr>
          </a:p>
        </p:txBody>
      </p:sp>
      <p:sp>
        <p:nvSpPr>
          <p:cNvPr id="17" name="Tekstvak 12"/>
          <p:cNvSpPr txBox="1">
            <a:spLocks noChangeArrowheads="1"/>
          </p:cNvSpPr>
          <p:nvPr/>
        </p:nvSpPr>
        <p:spPr bwMode="auto">
          <a:xfrm rot="-5400000">
            <a:off x="114300" y="1984780"/>
            <a:ext cx="3743325"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2000" dirty="0">
                <a:solidFill>
                  <a:srgbClr val="FFFFFF"/>
                </a:solidFill>
                <a:latin typeface="News Gothic MT" charset="0"/>
                <a:cs typeface="News Gothic MT" charset="0"/>
              </a:rPr>
              <a:t>acceptatie technologie</a:t>
            </a:r>
            <a:endParaRPr lang="nl-NL" sz="2000" b="0" dirty="0">
              <a:solidFill>
                <a:srgbClr val="FFFFFF"/>
              </a:solidFill>
              <a:latin typeface="News Gothic MT" charset="0"/>
              <a:cs typeface="News Gothic MT" charset="0"/>
            </a:endParaRPr>
          </a:p>
        </p:txBody>
      </p:sp>
      <p:sp>
        <p:nvSpPr>
          <p:cNvPr id="18" name="Tekstvak 13"/>
          <p:cNvSpPr txBox="1">
            <a:spLocks noChangeArrowheads="1"/>
          </p:cNvSpPr>
          <p:nvPr/>
        </p:nvSpPr>
        <p:spPr bwMode="auto">
          <a:xfrm>
            <a:off x="7194550" y="5445125"/>
            <a:ext cx="22098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a:solidFill>
                  <a:srgbClr val="FFFFFF"/>
                </a:solidFill>
                <a:latin typeface="News Gothic MT" charset="0"/>
                <a:cs typeface="News Gothic MT" charset="0"/>
              </a:rPr>
              <a:t>difm</a:t>
            </a:r>
          </a:p>
        </p:txBody>
      </p:sp>
      <p:sp>
        <p:nvSpPr>
          <p:cNvPr id="19" name="Tekstvak 14"/>
          <p:cNvSpPr txBox="1">
            <a:spLocks noChangeArrowheads="1"/>
          </p:cNvSpPr>
          <p:nvPr/>
        </p:nvSpPr>
        <p:spPr bwMode="auto">
          <a:xfrm>
            <a:off x="-612775" y="5445125"/>
            <a:ext cx="234791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a:solidFill>
                  <a:srgbClr val="FFFFFF"/>
                </a:solidFill>
                <a:latin typeface="News Gothic MT" charset="0"/>
                <a:cs typeface="News Gothic MT" charset="0"/>
              </a:rPr>
              <a:t>diy</a:t>
            </a:r>
          </a:p>
        </p:txBody>
      </p:sp>
      <p:sp>
        <p:nvSpPr>
          <p:cNvPr id="20" name="Tekstvak 16"/>
          <p:cNvSpPr txBox="1">
            <a:spLocks noChangeArrowheads="1"/>
          </p:cNvSpPr>
          <p:nvPr/>
        </p:nvSpPr>
        <p:spPr bwMode="auto">
          <a:xfrm>
            <a:off x="1250950" y="171450"/>
            <a:ext cx="2097088"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a:solidFill>
                  <a:srgbClr val="FFFFFF"/>
                </a:solidFill>
                <a:latin typeface="News Gothic MT" charset="0"/>
                <a:cs typeface="News Gothic MT" charset="0"/>
              </a:rPr>
              <a:t>radicaal</a:t>
            </a:r>
          </a:p>
        </p:txBody>
      </p:sp>
      <p:sp>
        <p:nvSpPr>
          <p:cNvPr id="21" name="Tekstvak 17"/>
          <p:cNvSpPr txBox="1">
            <a:spLocks noChangeArrowheads="1"/>
          </p:cNvSpPr>
          <p:nvPr/>
        </p:nvSpPr>
        <p:spPr bwMode="auto">
          <a:xfrm>
            <a:off x="1260475" y="6215063"/>
            <a:ext cx="208756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a:solidFill>
                  <a:srgbClr val="FFFFFF"/>
                </a:solidFill>
                <a:latin typeface="News Gothic MT" charset="0"/>
                <a:cs typeface="News Gothic MT" charset="0"/>
              </a:rPr>
              <a:t>terughoudend</a:t>
            </a:r>
          </a:p>
        </p:txBody>
      </p:sp>
      <p:sp>
        <p:nvSpPr>
          <p:cNvPr id="22" name="Tekstvak 21"/>
          <p:cNvSpPr txBox="1">
            <a:spLocks noChangeArrowheads="1"/>
          </p:cNvSpPr>
          <p:nvPr/>
        </p:nvSpPr>
        <p:spPr bwMode="auto">
          <a:xfrm>
            <a:off x="2522538" y="704850"/>
            <a:ext cx="6588125" cy="480131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marL="285750" indent="-285750">
              <a:buFont typeface="Arial"/>
              <a:buChar char="•"/>
              <a:defRPr/>
            </a:pPr>
            <a:r>
              <a:rPr lang="nl-NL" sz="1800" b="0" dirty="0" smtClean="0">
                <a:solidFill>
                  <a:srgbClr val="FFFFFF"/>
                </a:solidFill>
                <a:latin typeface="+mj-lt"/>
              </a:rPr>
              <a:t>Een handvol megaconcerns bepaalt in toenemende mate de economische, maatschappelijke en politieke agenda bepaalt. </a:t>
            </a:r>
          </a:p>
          <a:p>
            <a:pPr marL="285750" indent="-285750">
              <a:buFont typeface="Arial"/>
              <a:buChar char="•"/>
              <a:defRPr/>
            </a:pPr>
            <a:r>
              <a:rPr lang="nl-NL" sz="1800" b="0" dirty="0" smtClean="0">
                <a:solidFill>
                  <a:srgbClr val="FFFFFF"/>
                </a:solidFill>
                <a:latin typeface="+mj-lt"/>
              </a:rPr>
              <a:t>De </a:t>
            </a:r>
            <a:r>
              <a:rPr lang="nl-NL" sz="1800" b="0" dirty="0" err="1" smtClean="0">
                <a:solidFill>
                  <a:srgbClr val="FFFFFF"/>
                </a:solidFill>
                <a:latin typeface="+mj-lt"/>
              </a:rPr>
              <a:t>CEO's</a:t>
            </a:r>
            <a:r>
              <a:rPr lang="nl-NL" sz="1800" b="0" dirty="0" smtClean="0">
                <a:solidFill>
                  <a:srgbClr val="FFFFFF"/>
                </a:solidFill>
                <a:latin typeface="+mj-lt"/>
              </a:rPr>
              <a:t> van Ali Baba, Apple, </a:t>
            </a:r>
            <a:r>
              <a:rPr lang="nl-NL" sz="1800" b="0" dirty="0" err="1" smtClean="0">
                <a:solidFill>
                  <a:srgbClr val="FFFFFF"/>
                </a:solidFill>
                <a:latin typeface="+mj-lt"/>
              </a:rPr>
              <a:t>Rosneft</a:t>
            </a:r>
            <a:r>
              <a:rPr lang="nl-NL" sz="1800" b="0" dirty="0" smtClean="0">
                <a:solidFill>
                  <a:srgbClr val="FFFFFF"/>
                </a:solidFill>
                <a:latin typeface="+mj-lt"/>
              </a:rPr>
              <a:t> en Google zijn machtiger dan menig staatshoofd. Veel kleinere spelers zijn overgenomen of hebben het veld moeten ruimen. </a:t>
            </a:r>
          </a:p>
          <a:p>
            <a:pPr marL="285750" indent="-285750">
              <a:buFont typeface="Arial"/>
              <a:buChar char="•"/>
              <a:defRPr/>
            </a:pPr>
            <a:r>
              <a:rPr lang="nl-NL" sz="1800" b="0" dirty="0" smtClean="0">
                <a:solidFill>
                  <a:srgbClr val="FFFFFF"/>
                </a:solidFill>
                <a:latin typeface="+mj-lt"/>
              </a:rPr>
              <a:t>Hardware, software, fysieke producten, content: alles wordt </a:t>
            </a:r>
            <a:r>
              <a:rPr lang="nl-NL" sz="1800" b="0" i="1" dirty="0" err="1" smtClean="0">
                <a:solidFill>
                  <a:srgbClr val="FFFFFF"/>
                </a:solidFill>
                <a:latin typeface="+mj-lt"/>
              </a:rPr>
              <a:t>branded</a:t>
            </a:r>
            <a:r>
              <a:rPr lang="nl-NL" sz="1800" b="0" i="1" dirty="0" smtClean="0">
                <a:solidFill>
                  <a:srgbClr val="FFFFFF"/>
                </a:solidFill>
                <a:latin typeface="+mj-lt"/>
              </a:rPr>
              <a:t> </a:t>
            </a:r>
            <a:r>
              <a:rPr lang="nl-NL" sz="1800" b="0" dirty="0" smtClean="0">
                <a:solidFill>
                  <a:srgbClr val="FFFFFF"/>
                </a:solidFill>
                <a:latin typeface="+mj-lt"/>
              </a:rPr>
              <a:t>en via geïntegreerde ketens aangeboden, zo ook het meeste nieuws.  </a:t>
            </a:r>
          </a:p>
          <a:p>
            <a:pPr marL="285750" indent="-285750">
              <a:buFont typeface="Arial"/>
              <a:buChar char="•"/>
              <a:defRPr/>
            </a:pPr>
            <a:r>
              <a:rPr lang="nl-NL" sz="1800" b="0" dirty="0" smtClean="0">
                <a:solidFill>
                  <a:srgbClr val="FFFFFF"/>
                </a:solidFill>
                <a:latin typeface="+mj-lt"/>
              </a:rPr>
              <a:t>Nieuws is gepersonaliseerd; push-info </a:t>
            </a:r>
          </a:p>
          <a:p>
            <a:pPr marL="285750" indent="-285750">
              <a:buFont typeface="Arial"/>
              <a:buChar char="•"/>
              <a:defRPr/>
            </a:pPr>
            <a:r>
              <a:rPr lang="nl-NL" sz="1800" b="0" dirty="0" smtClean="0">
                <a:solidFill>
                  <a:srgbClr val="FFFFFF"/>
                </a:solidFill>
                <a:latin typeface="+mj-lt"/>
              </a:rPr>
              <a:t>Niche voor kwaliteitsjournalistiek. Meeste traditionele mediabedrijven hebben niet overleefd. Paar doen hun best hun onafhankelijkheid te behouden, maar het gros van de bevolking beschouwt dit als een oninteressant achterhoedegevecht zolang mensen precies krijgen wat ze willen </a:t>
            </a:r>
          </a:p>
          <a:p>
            <a:pPr>
              <a:defRPr/>
            </a:pPr>
            <a:r>
              <a:rPr lang="nl-NL" sz="1800" dirty="0"/>
              <a:t> </a:t>
            </a:r>
            <a:endParaRPr lang="nl-NL" sz="1800" b="0" dirty="0" smtClean="0">
              <a:solidFill>
                <a:srgbClr val="FFFFFF"/>
              </a:solidFill>
              <a:latin typeface="+mj-lt"/>
              <a:cs typeface="News Gothic MT" charset="0"/>
            </a:endParaRPr>
          </a:p>
          <a:p>
            <a:pPr eaLnBrk="1" hangingPunct="1">
              <a:buFont typeface="Arial" charset="0"/>
              <a:buChar char="•"/>
              <a:defRPr/>
            </a:pPr>
            <a:endParaRPr lang="nl-NL" sz="1800" b="0" dirty="0" smtClean="0">
              <a:solidFill>
                <a:srgbClr val="FFFFFF"/>
              </a:solidFill>
              <a:latin typeface="+mj-lt"/>
              <a:cs typeface="News Gothic MT" charset="0"/>
            </a:endParaRPr>
          </a:p>
          <a:p>
            <a:pPr eaLnBrk="1" hangingPunct="1">
              <a:buFont typeface="Arial" charset="0"/>
              <a:buChar char="•"/>
              <a:defRPr/>
            </a:pPr>
            <a:endParaRPr lang="nl-NL" sz="1800" b="0" dirty="0" smtClean="0">
              <a:solidFill>
                <a:srgbClr val="FFFFFF"/>
              </a:solidFill>
              <a:latin typeface="+mj-lt"/>
              <a:cs typeface="News Gothic MT" charset="0"/>
            </a:endParaRPr>
          </a:p>
        </p:txBody>
      </p:sp>
      <p:sp>
        <p:nvSpPr>
          <p:cNvPr id="23" name="Tekstvak 22"/>
          <p:cNvSpPr txBox="1"/>
          <p:nvPr/>
        </p:nvSpPr>
        <p:spPr>
          <a:xfrm>
            <a:off x="5724525" y="155575"/>
            <a:ext cx="2663825" cy="461963"/>
          </a:xfrm>
          <a:prstGeom prst="rect">
            <a:avLst/>
          </a:prstGeom>
          <a:noFill/>
        </p:spPr>
        <p:txBody>
          <a:bodyPr>
            <a:spAutoFit/>
          </a:bodyPr>
          <a:lstStyle/>
          <a:p>
            <a:pPr algn="r">
              <a:defRPr/>
            </a:pPr>
            <a:r>
              <a:rPr lang="nl-NL" b="0" dirty="0" smtClean="0">
                <a:solidFill>
                  <a:schemeClr val="bg1"/>
                </a:solidFill>
                <a:latin typeface="+mj-lt"/>
              </a:rPr>
              <a:t>A </a:t>
            </a:r>
            <a:r>
              <a:rPr lang="nl-NL" b="0" dirty="0" err="1" smtClean="0">
                <a:solidFill>
                  <a:schemeClr val="bg1"/>
                </a:solidFill>
                <a:latin typeface="+mj-lt"/>
              </a:rPr>
              <a:t>handful</a:t>
            </a:r>
            <a:r>
              <a:rPr lang="nl-NL" b="0" dirty="0" smtClean="0">
                <a:solidFill>
                  <a:schemeClr val="bg1"/>
                </a:solidFill>
                <a:latin typeface="+mj-lt"/>
              </a:rPr>
              <a:t> of </a:t>
            </a:r>
            <a:r>
              <a:rPr lang="nl-NL" b="0" dirty="0" err="1">
                <a:solidFill>
                  <a:schemeClr val="bg1"/>
                </a:solidFill>
                <a:latin typeface="+mj-lt"/>
              </a:rPr>
              <a:t>Apples</a:t>
            </a:r>
            <a:endParaRPr lang="nl-NL" b="0" dirty="0">
              <a:solidFill>
                <a:schemeClr val="bg1"/>
              </a:solidFill>
              <a:latin typeface="+mj-lt"/>
            </a:endParaRPr>
          </a:p>
        </p:txBody>
      </p:sp>
      <p:sp>
        <p:nvSpPr>
          <p:cNvPr id="24" name="Tijdelijke aanduiding voor voettekst 1"/>
          <p:cNvSpPr>
            <a:spLocks noGrp="1"/>
          </p:cNvSpPr>
          <p:nvPr>
            <p:ph type="ftr" sz="quarter" idx="11"/>
          </p:nvPr>
        </p:nvSpPr>
        <p:spPr>
          <a:xfrm>
            <a:off x="3124200" y="6356350"/>
            <a:ext cx="2895600" cy="365125"/>
          </a:xfrm>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291388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0"/>
          <p:cNvCxnSpPr/>
          <p:nvPr/>
        </p:nvCxnSpPr>
        <p:spPr>
          <a:xfrm rot="5400000" flipH="1" flipV="1">
            <a:off x="4122737" y="3173413"/>
            <a:ext cx="5510213"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5"/>
          <p:cNvCxnSpPr/>
          <p:nvPr/>
        </p:nvCxnSpPr>
        <p:spPr>
          <a:xfrm>
            <a:off x="1590675" y="1268413"/>
            <a:ext cx="6051550" cy="3175"/>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6" name="Tekstvak 11"/>
          <p:cNvSpPr txBox="1">
            <a:spLocks noChangeArrowheads="1"/>
          </p:cNvSpPr>
          <p:nvPr/>
        </p:nvSpPr>
        <p:spPr bwMode="auto">
          <a:xfrm>
            <a:off x="2555776" y="792164"/>
            <a:ext cx="4797426"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2000" dirty="0">
                <a:solidFill>
                  <a:schemeClr val="tx1"/>
                </a:solidFill>
                <a:latin typeface="News Gothic MT" charset="0"/>
                <a:cs typeface="News Gothic MT" charset="0"/>
              </a:rPr>
              <a:t>maatschappelijk vertrouwen</a:t>
            </a:r>
            <a:endParaRPr lang="nl-NL" sz="2000" b="0" dirty="0">
              <a:solidFill>
                <a:schemeClr val="tx1"/>
              </a:solidFill>
              <a:latin typeface="News Gothic MT" charset="0"/>
              <a:cs typeface="News Gothic MT" charset="0"/>
            </a:endParaRPr>
          </a:p>
        </p:txBody>
      </p:sp>
      <p:sp>
        <p:nvSpPr>
          <p:cNvPr id="17" name="Tekstvak 12"/>
          <p:cNvSpPr txBox="1">
            <a:spLocks noChangeArrowheads="1"/>
          </p:cNvSpPr>
          <p:nvPr/>
        </p:nvSpPr>
        <p:spPr bwMode="auto">
          <a:xfrm rot="-5400000">
            <a:off x="4828381" y="3428207"/>
            <a:ext cx="356711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2000" dirty="0">
                <a:solidFill>
                  <a:srgbClr val="FFFFFF"/>
                </a:solidFill>
                <a:latin typeface="News Gothic MT" charset="0"/>
                <a:cs typeface="News Gothic MT" charset="0"/>
              </a:rPr>
              <a:t>acceptatie van technologie</a:t>
            </a:r>
            <a:endParaRPr lang="nl-NL" sz="2000" b="0" dirty="0">
              <a:solidFill>
                <a:srgbClr val="FFFFFF"/>
              </a:solidFill>
              <a:latin typeface="News Gothic MT" charset="0"/>
              <a:cs typeface="News Gothic MT" charset="0"/>
            </a:endParaRPr>
          </a:p>
        </p:txBody>
      </p:sp>
      <p:sp>
        <p:nvSpPr>
          <p:cNvPr id="18" name="Tekstvak 13"/>
          <p:cNvSpPr txBox="1">
            <a:spLocks noChangeArrowheads="1"/>
          </p:cNvSpPr>
          <p:nvPr/>
        </p:nvSpPr>
        <p:spPr bwMode="auto">
          <a:xfrm>
            <a:off x="6967438" y="1095374"/>
            <a:ext cx="2209800" cy="40011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dirty="0" err="1">
                <a:solidFill>
                  <a:srgbClr val="FFFFFF"/>
                </a:solidFill>
                <a:latin typeface="News Gothic MT" charset="0"/>
                <a:cs typeface="News Gothic MT" charset="0"/>
              </a:rPr>
              <a:t>difm</a:t>
            </a:r>
            <a:endParaRPr lang="nl-NL" sz="2000" b="0" dirty="0">
              <a:solidFill>
                <a:srgbClr val="FFFFFF"/>
              </a:solidFill>
              <a:latin typeface="News Gothic MT" charset="0"/>
              <a:cs typeface="News Gothic MT" charset="0"/>
            </a:endParaRPr>
          </a:p>
        </p:txBody>
      </p:sp>
      <p:sp>
        <p:nvSpPr>
          <p:cNvPr id="19" name="Tekstvak 14"/>
          <p:cNvSpPr txBox="1">
            <a:spLocks noChangeArrowheads="1"/>
          </p:cNvSpPr>
          <p:nvPr/>
        </p:nvSpPr>
        <p:spPr bwMode="auto">
          <a:xfrm>
            <a:off x="165808" y="1027906"/>
            <a:ext cx="2347913" cy="7096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a:solidFill>
                  <a:srgbClr val="FFFFFF"/>
                </a:solidFill>
                <a:latin typeface="News Gothic MT" charset="0"/>
                <a:cs typeface="News Gothic MT" charset="0"/>
              </a:rPr>
              <a:t>diy</a:t>
            </a:r>
          </a:p>
        </p:txBody>
      </p:sp>
      <p:sp>
        <p:nvSpPr>
          <p:cNvPr id="20" name="Tekstvak 16"/>
          <p:cNvSpPr txBox="1">
            <a:spLocks noChangeArrowheads="1"/>
          </p:cNvSpPr>
          <p:nvPr/>
        </p:nvSpPr>
        <p:spPr bwMode="auto">
          <a:xfrm>
            <a:off x="6157913" y="31750"/>
            <a:ext cx="2097087"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a:solidFill>
                  <a:srgbClr val="FFFFFF"/>
                </a:solidFill>
                <a:latin typeface="News Gothic MT" charset="0"/>
                <a:cs typeface="News Gothic MT" charset="0"/>
              </a:rPr>
              <a:t>radicaal</a:t>
            </a:r>
          </a:p>
        </p:txBody>
      </p:sp>
      <p:sp>
        <p:nvSpPr>
          <p:cNvPr id="21" name="Tekstvak 17"/>
          <p:cNvSpPr txBox="1">
            <a:spLocks noChangeArrowheads="1"/>
          </p:cNvSpPr>
          <p:nvPr/>
        </p:nvSpPr>
        <p:spPr bwMode="auto">
          <a:xfrm>
            <a:off x="6167438" y="6075363"/>
            <a:ext cx="2087562"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a:solidFill>
                  <a:srgbClr val="FFFFFF"/>
                </a:solidFill>
                <a:latin typeface="News Gothic MT" charset="0"/>
                <a:cs typeface="News Gothic MT" charset="0"/>
              </a:rPr>
              <a:t>terughoudend</a:t>
            </a:r>
          </a:p>
        </p:txBody>
      </p:sp>
      <p:sp>
        <p:nvSpPr>
          <p:cNvPr id="22" name="Tekstvak 21"/>
          <p:cNvSpPr txBox="1">
            <a:spLocks noChangeArrowheads="1"/>
          </p:cNvSpPr>
          <p:nvPr/>
        </p:nvSpPr>
        <p:spPr bwMode="auto">
          <a:xfrm>
            <a:off x="539750" y="1989138"/>
            <a:ext cx="5618163" cy="424731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buFont typeface="Arial" charset="0"/>
              <a:buChar char="•"/>
              <a:defRPr/>
            </a:pPr>
            <a:r>
              <a:rPr lang="nl-NL" sz="1800" b="0" dirty="0" smtClean="0">
                <a:solidFill>
                  <a:srgbClr val="FFFFFF"/>
                </a:solidFill>
                <a:latin typeface="+mj-lt"/>
                <a:cs typeface="News Gothic MT" charset="0"/>
              </a:rPr>
              <a:t> Kleinschaligheid, zelfredzaamheid en voorzichtigheid zijn belangrijke maatschappelijke waarden. De zorgende overheid heeft goeddeels afgedaan. De eigen wijk en de eigen regio zijn de nieuwe ankerpunten. </a:t>
            </a:r>
          </a:p>
          <a:p>
            <a:pPr eaLnBrk="1" hangingPunct="1">
              <a:buFont typeface="Arial" charset="0"/>
              <a:buChar char="•"/>
              <a:defRPr/>
            </a:pPr>
            <a:r>
              <a:rPr lang="nl-NL" sz="1800" b="0" dirty="0" smtClean="0">
                <a:solidFill>
                  <a:srgbClr val="FFFFFF"/>
                </a:solidFill>
                <a:latin typeface="+mj-lt"/>
                <a:cs typeface="News Gothic MT" charset="0"/>
              </a:rPr>
              <a:t> Continue zoektocht naar gelijkgestemden in uiteenlopende gemeenschappen</a:t>
            </a:r>
          </a:p>
          <a:p>
            <a:pPr eaLnBrk="1" hangingPunct="1">
              <a:buFont typeface="Arial" charset="0"/>
              <a:buChar char="•"/>
              <a:defRPr/>
            </a:pPr>
            <a:r>
              <a:rPr lang="nl-NL" sz="1800" b="0" dirty="0" smtClean="0">
                <a:solidFill>
                  <a:srgbClr val="FFFFFF"/>
                </a:solidFill>
                <a:latin typeface="+mj-lt"/>
                <a:cs typeface="News Gothic MT" charset="0"/>
              </a:rPr>
              <a:t> Cybercrime en </a:t>
            </a:r>
            <a:r>
              <a:rPr lang="nl-NL" sz="1800" b="0" dirty="0" err="1" smtClean="0">
                <a:solidFill>
                  <a:srgbClr val="FFFFFF"/>
                </a:solidFill>
                <a:latin typeface="+mj-lt"/>
                <a:cs typeface="News Gothic MT" charset="0"/>
              </a:rPr>
              <a:t>privacyschendingen</a:t>
            </a:r>
            <a:r>
              <a:rPr lang="nl-NL" sz="1800" b="0" dirty="0" smtClean="0">
                <a:solidFill>
                  <a:srgbClr val="FFFFFF"/>
                </a:solidFill>
                <a:latin typeface="+mj-lt"/>
                <a:cs typeface="News Gothic MT" charset="0"/>
              </a:rPr>
              <a:t>: de algemene opinie dat met technologie uiterst behoedzaam moet worden omgesprongen</a:t>
            </a:r>
          </a:p>
          <a:p>
            <a:pPr eaLnBrk="1" hangingPunct="1">
              <a:buFont typeface="Arial" charset="0"/>
              <a:buChar char="•"/>
              <a:defRPr/>
            </a:pPr>
            <a:r>
              <a:rPr lang="nl-NL" sz="1800" b="0" dirty="0" smtClean="0">
                <a:solidFill>
                  <a:srgbClr val="FFFFFF"/>
                </a:solidFill>
                <a:latin typeface="+mj-lt"/>
                <a:cs typeface="News Gothic MT" charset="0"/>
              </a:rPr>
              <a:t> Het medialandschap is een eilandenrijk van kleinschalige titels. Veel journalistieke kranten en tijdschriften zijn gesneuveld. </a:t>
            </a:r>
          </a:p>
          <a:p>
            <a:pPr eaLnBrk="1" hangingPunct="1">
              <a:buFont typeface="Arial" charset="0"/>
              <a:buChar char="•"/>
              <a:defRPr/>
            </a:pPr>
            <a:r>
              <a:rPr lang="nl-NL" sz="1800" b="0" dirty="0" smtClean="0">
                <a:solidFill>
                  <a:srgbClr val="FFFFFF"/>
                </a:solidFill>
                <a:latin typeface="+mj-lt"/>
                <a:cs typeface="News Gothic MT" charset="0"/>
              </a:rPr>
              <a:t> Thematische community-sites, waaraan zowel burgerjournalisten als professionals bijdragen. Veelal lokale focus. Soms alleen echokamers</a:t>
            </a:r>
          </a:p>
        </p:txBody>
      </p:sp>
      <p:sp>
        <p:nvSpPr>
          <p:cNvPr id="23" name="Tekstvak 22"/>
          <p:cNvSpPr txBox="1"/>
          <p:nvPr/>
        </p:nvSpPr>
        <p:spPr>
          <a:xfrm>
            <a:off x="539750" y="1455738"/>
            <a:ext cx="3384550" cy="460375"/>
          </a:xfrm>
          <a:prstGeom prst="rect">
            <a:avLst/>
          </a:prstGeom>
          <a:noFill/>
        </p:spPr>
        <p:txBody>
          <a:bodyPr>
            <a:spAutoFit/>
          </a:bodyPr>
          <a:lstStyle/>
          <a:p>
            <a:pPr>
              <a:defRPr/>
            </a:pPr>
            <a:r>
              <a:rPr lang="nl-NL" b="0" dirty="0" smtClean="0">
                <a:solidFill>
                  <a:schemeClr val="bg1"/>
                </a:solidFill>
                <a:latin typeface="+mj-lt"/>
              </a:rPr>
              <a:t>The </a:t>
            </a:r>
            <a:r>
              <a:rPr lang="nl-NL" b="0" dirty="0" err="1" smtClean="0">
                <a:solidFill>
                  <a:schemeClr val="bg1"/>
                </a:solidFill>
                <a:latin typeface="+mj-lt"/>
              </a:rPr>
              <a:t>Shire</a:t>
            </a:r>
            <a:endParaRPr lang="nl-NL" b="0" dirty="0">
              <a:solidFill>
                <a:schemeClr val="bg1"/>
              </a:solidFill>
              <a:latin typeface="+mj-lt"/>
            </a:endParaRPr>
          </a:p>
        </p:txBody>
      </p:sp>
      <p:sp>
        <p:nvSpPr>
          <p:cNvPr id="24" name="Tijdelijke aanduiding voor voettekst 1"/>
          <p:cNvSpPr>
            <a:spLocks noGrp="1"/>
          </p:cNvSpPr>
          <p:nvPr>
            <p:ph type="ftr" sz="quarter" idx="11"/>
          </p:nvPr>
        </p:nvSpPr>
        <p:spPr>
          <a:xfrm>
            <a:off x="3124200" y="6356350"/>
            <a:ext cx="2895600" cy="365125"/>
          </a:xfrm>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2915277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0"/>
          <p:cNvCxnSpPr/>
          <p:nvPr/>
        </p:nvCxnSpPr>
        <p:spPr>
          <a:xfrm rot="5400000" flipH="1" flipV="1">
            <a:off x="-414338" y="3173413"/>
            <a:ext cx="5510213"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5"/>
          <p:cNvCxnSpPr/>
          <p:nvPr/>
        </p:nvCxnSpPr>
        <p:spPr>
          <a:xfrm>
            <a:off x="1403350" y="1123156"/>
            <a:ext cx="6051550" cy="1588"/>
          </a:xfrm>
          <a:prstGeom prst="straightConnector1">
            <a:avLst/>
          </a:prstGeom>
          <a:ln w="76200" cap="flat" cmpd="sng" algn="ctr">
            <a:solidFill>
              <a:srgbClr val="FFFFFF"/>
            </a:solidFill>
            <a:prstDash val="solid"/>
            <a:round/>
            <a:headEnd type="arrow" w="med" len="med"/>
            <a:tailEnd type="arrow" w="med" len="med"/>
          </a:ln>
          <a:effectLst/>
        </p:spPr>
        <p:style>
          <a:lnRef idx="2">
            <a:schemeClr val="accent1"/>
          </a:lnRef>
          <a:fillRef idx="0">
            <a:schemeClr val="accent1"/>
          </a:fillRef>
          <a:effectRef idx="1">
            <a:schemeClr val="accent1"/>
          </a:effectRef>
          <a:fontRef idx="minor">
            <a:schemeClr val="tx1"/>
          </a:fontRef>
        </p:style>
      </p:cxnSp>
      <p:sp>
        <p:nvSpPr>
          <p:cNvPr id="15" name="Tekstvak 12"/>
          <p:cNvSpPr txBox="1">
            <a:spLocks noChangeArrowheads="1"/>
          </p:cNvSpPr>
          <p:nvPr/>
        </p:nvSpPr>
        <p:spPr bwMode="auto">
          <a:xfrm rot="-5400000">
            <a:off x="177551" y="2863509"/>
            <a:ext cx="3883025"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r>
              <a:rPr lang="nl-NL" sz="2000" dirty="0">
                <a:solidFill>
                  <a:srgbClr val="FFFFFF"/>
                </a:solidFill>
                <a:latin typeface="News Gothic MT" charset="0"/>
                <a:cs typeface="News Gothic MT" charset="0"/>
              </a:rPr>
              <a:t>Acceptatie  technologie</a:t>
            </a:r>
            <a:endParaRPr lang="nl-NL" sz="2000" b="0" dirty="0">
              <a:solidFill>
                <a:srgbClr val="FFFFFF"/>
              </a:solidFill>
              <a:latin typeface="News Gothic MT" charset="0"/>
              <a:cs typeface="News Gothic MT" charset="0"/>
            </a:endParaRPr>
          </a:p>
        </p:txBody>
      </p:sp>
      <p:sp>
        <p:nvSpPr>
          <p:cNvPr id="16" name="Tekstvak 13"/>
          <p:cNvSpPr txBox="1">
            <a:spLocks noChangeArrowheads="1"/>
          </p:cNvSpPr>
          <p:nvPr/>
        </p:nvSpPr>
        <p:spPr bwMode="auto">
          <a:xfrm>
            <a:off x="6506071" y="1198563"/>
            <a:ext cx="2209800"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dirty="0" err="1">
                <a:solidFill>
                  <a:srgbClr val="FFFFFF"/>
                </a:solidFill>
                <a:latin typeface="News Gothic MT" charset="0"/>
                <a:cs typeface="News Gothic MT" charset="0"/>
              </a:rPr>
              <a:t>difm</a:t>
            </a:r>
            <a:endParaRPr lang="nl-NL" sz="2000" b="0" dirty="0">
              <a:solidFill>
                <a:srgbClr val="FFFFFF"/>
              </a:solidFill>
              <a:latin typeface="News Gothic MT" charset="0"/>
              <a:cs typeface="News Gothic MT" charset="0"/>
            </a:endParaRPr>
          </a:p>
        </p:txBody>
      </p:sp>
      <p:sp>
        <p:nvSpPr>
          <p:cNvPr id="17" name="Tekstvak 14"/>
          <p:cNvSpPr txBox="1">
            <a:spLocks noChangeArrowheads="1"/>
          </p:cNvSpPr>
          <p:nvPr/>
        </p:nvSpPr>
        <p:spPr bwMode="auto">
          <a:xfrm>
            <a:off x="383488" y="1254919"/>
            <a:ext cx="2347913"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dirty="0" err="1">
                <a:solidFill>
                  <a:srgbClr val="FFFFFF"/>
                </a:solidFill>
                <a:latin typeface="News Gothic MT" charset="0"/>
                <a:cs typeface="News Gothic MT" charset="0"/>
              </a:rPr>
              <a:t>diy</a:t>
            </a:r>
            <a:endParaRPr lang="nl-NL" sz="2000" b="0" dirty="0">
              <a:solidFill>
                <a:srgbClr val="FFFFFF"/>
              </a:solidFill>
              <a:latin typeface="News Gothic MT" charset="0"/>
              <a:cs typeface="News Gothic MT" charset="0"/>
            </a:endParaRPr>
          </a:p>
        </p:txBody>
      </p:sp>
      <p:sp>
        <p:nvSpPr>
          <p:cNvPr id="18" name="Tekstvak 16"/>
          <p:cNvSpPr txBox="1">
            <a:spLocks noChangeArrowheads="1"/>
          </p:cNvSpPr>
          <p:nvPr/>
        </p:nvSpPr>
        <p:spPr bwMode="auto">
          <a:xfrm>
            <a:off x="1293019" y="63161"/>
            <a:ext cx="2097087"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dirty="0">
                <a:solidFill>
                  <a:srgbClr val="FFFFFF"/>
                </a:solidFill>
                <a:latin typeface="News Gothic MT" charset="0"/>
                <a:cs typeface="News Gothic MT" charset="0"/>
              </a:rPr>
              <a:t>radicaal</a:t>
            </a:r>
          </a:p>
        </p:txBody>
      </p:sp>
      <p:sp>
        <p:nvSpPr>
          <p:cNvPr id="19" name="Tekstvak 17"/>
          <p:cNvSpPr txBox="1">
            <a:spLocks noChangeArrowheads="1"/>
          </p:cNvSpPr>
          <p:nvPr/>
        </p:nvSpPr>
        <p:spPr bwMode="auto">
          <a:xfrm>
            <a:off x="1302544" y="5926138"/>
            <a:ext cx="2087562" cy="4000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algn="ctr" eaLnBrk="1" hangingPunct="1"/>
            <a:r>
              <a:rPr lang="nl-NL" sz="2000" b="0" dirty="0">
                <a:solidFill>
                  <a:srgbClr val="FFFFFF"/>
                </a:solidFill>
                <a:latin typeface="News Gothic MT" charset="0"/>
                <a:cs typeface="News Gothic MT" charset="0"/>
              </a:rPr>
              <a:t>terughoudend</a:t>
            </a:r>
          </a:p>
        </p:txBody>
      </p:sp>
      <p:sp>
        <p:nvSpPr>
          <p:cNvPr id="20" name="Tekstvak 14"/>
          <p:cNvSpPr txBox="1">
            <a:spLocks noChangeArrowheads="1"/>
          </p:cNvSpPr>
          <p:nvPr/>
        </p:nvSpPr>
        <p:spPr bwMode="auto">
          <a:xfrm>
            <a:off x="2679948" y="1477963"/>
            <a:ext cx="5697538" cy="5908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b="1">
                <a:solidFill>
                  <a:srgbClr val="2BAEB5"/>
                </a:solidFill>
                <a:latin typeface="Helvetica" charset="0"/>
                <a:ea typeface="ＭＳ Ｐゴシック" charset="0"/>
                <a:cs typeface="ＭＳ Ｐゴシック" charset="0"/>
              </a:defRPr>
            </a:lvl1pPr>
            <a:lvl2pPr marL="742950" indent="-285750" eaLnBrk="0" hangingPunct="0">
              <a:defRPr sz="2400" b="1">
                <a:solidFill>
                  <a:srgbClr val="2BAEB5"/>
                </a:solidFill>
                <a:latin typeface="Helvetica" charset="0"/>
                <a:ea typeface="ＭＳ Ｐゴシック" charset="0"/>
              </a:defRPr>
            </a:lvl2pPr>
            <a:lvl3pPr marL="1143000" indent="-228600" eaLnBrk="0" hangingPunct="0">
              <a:defRPr sz="2400" b="1">
                <a:solidFill>
                  <a:srgbClr val="2BAEB5"/>
                </a:solidFill>
                <a:latin typeface="Helvetica" charset="0"/>
                <a:ea typeface="ＭＳ Ｐゴシック" charset="0"/>
              </a:defRPr>
            </a:lvl3pPr>
            <a:lvl4pPr marL="1600200" indent="-228600" eaLnBrk="0" hangingPunct="0">
              <a:defRPr sz="2400" b="1">
                <a:solidFill>
                  <a:srgbClr val="2BAEB5"/>
                </a:solidFill>
                <a:latin typeface="Helvetica" charset="0"/>
                <a:ea typeface="ＭＳ Ｐゴシック" charset="0"/>
              </a:defRPr>
            </a:lvl4pPr>
            <a:lvl5pPr marL="2057400" indent="-228600" eaLnBrk="0" hangingPunct="0">
              <a:defRPr sz="2400" b="1">
                <a:solidFill>
                  <a:srgbClr val="2BAEB5"/>
                </a:solidFill>
                <a:latin typeface="Helvetica" charset="0"/>
                <a:ea typeface="ＭＳ Ｐゴシック" charset="0"/>
              </a:defRPr>
            </a:lvl5pPr>
            <a:lvl6pPr marL="2514600" indent="-228600" eaLnBrk="0" fontAlgn="base" hangingPunct="0">
              <a:spcBef>
                <a:spcPct val="0"/>
              </a:spcBef>
              <a:spcAft>
                <a:spcPct val="0"/>
              </a:spcAft>
              <a:defRPr sz="2400" b="1">
                <a:solidFill>
                  <a:srgbClr val="2BAEB5"/>
                </a:solidFill>
                <a:latin typeface="Helvetica" charset="0"/>
                <a:ea typeface="ＭＳ Ｐゴシック" charset="0"/>
              </a:defRPr>
            </a:lvl6pPr>
            <a:lvl7pPr marL="2971800" indent="-228600" eaLnBrk="0" fontAlgn="base" hangingPunct="0">
              <a:spcBef>
                <a:spcPct val="0"/>
              </a:spcBef>
              <a:spcAft>
                <a:spcPct val="0"/>
              </a:spcAft>
              <a:defRPr sz="2400" b="1">
                <a:solidFill>
                  <a:srgbClr val="2BAEB5"/>
                </a:solidFill>
                <a:latin typeface="Helvetica" charset="0"/>
                <a:ea typeface="ＭＳ Ｐゴシック" charset="0"/>
              </a:defRPr>
            </a:lvl7pPr>
            <a:lvl8pPr marL="3429000" indent="-228600" eaLnBrk="0" fontAlgn="base" hangingPunct="0">
              <a:spcBef>
                <a:spcPct val="0"/>
              </a:spcBef>
              <a:spcAft>
                <a:spcPct val="0"/>
              </a:spcAft>
              <a:defRPr sz="2400" b="1">
                <a:solidFill>
                  <a:srgbClr val="2BAEB5"/>
                </a:solidFill>
                <a:latin typeface="Helvetica" charset="0"/>
                <a:ea typeface="ＭＳ Ｐゴシック" charset="0"/>
              </a:defRPr>
            </a:lvl8pPr>
            <a:lvl9pPr marL="3886200" indent="-228600" eaLnBrk="0" fontAlgn="base" hangingPunct="0">
              <a:spcBef>
                <a:spcPct val="0"/>
              </a:spcBef>
              <a:spcAft>
                <a:spcPct val="0"/>
              </a:spcAft>
              <a:defRPr sz="2400" b="1">
                <a:solidFill>
                  <a:srgbClr val="2BAEB5"/>
                </a:solidFill>
                <a:latin typeface="Helvetica" charset="0"/>
                <a:ea typeface="ＭＳ Ｐゴシック" charset="0"/>
              </a:defRPr>
            </a:lvl9pPr>
          </a:lstStyle>
          <a:p>
            <a:pPr eaLnBrk="1" hangingPunct="1">
              <a:buFont typeface="Arial" charset="0"/>
              <a:buChar char="•"/>
            </a:pPr>
            <a:r>
              <a:rPr lang="nl-NL" sz="1800" b="0" dirty="0">
                <a:solidFill>
                  <a:srgbClr val="FFFFFF"/>
                </a:solidFill>
                <a:latin typeface="News Gothic MT" charset="0"/>
                <a:cs typeface="News Gothic MT" charset="0"/>
              </a:rPr>
              <a:t> Instituties winnen het vertrouwen van hun oorspronkelijke publiek terug. Ze tonen zich transparanter en toegankelijker; in dialoog.</a:t>
            </a:r>
          </a:p>
          <a:p>
            <a:pPr eaLnBrk="1" hangingPunct="1">
              <a:buFont typeface="Arial" charset="0"/>
              <a:buChar char="•"/>
            </a:pPr>
            <a:r>
              <a:rPr lang="nl-NL" sz="1800" b="0" dirty="0">
                <a:solidFill>
                  <a:srgbClr val="FFFFFF"/>
                </a:solidFill>
                <a:latin typeface="News Gothic MT" charset="0"/>
                <a:cs typeface="News Gothic MT" charset="0"/>
              </a:rPr>
              <a:t> Het journalistieke landschap evolueert: het lukt een aantal traditionele nieuwsbrengers om hun merken opnieuw relevant te maken, en explosieve daling van kijkers en abonnees af te remmen. </a:t>
            </a:r>
            <a:r>
              <a:rPr lang="nl-NL" sz="1800" b="0" dirty="0" smtClean="0">
                <a:solidFill>
                  <a:srgbClr val="FFFFFF"/>
                </a:solidFill>
                <a:latin typeface="News Gothic MT" charset="0"/>
                <a:cs typeface="News Gothic MT" charset="0"/>
              </a:rPr>
              <a:t>Anderen zijn te </a:t>
            </a:r>
            <a:r>
              <a:rPr lang="nl-NL" sz="1800" b="0" dirty="0">
                <a:solidFill>
                  <a:srgbClr val="FFFFFF"/>
                </a:solidFill>
                <a:latin typeface="News Gothic MT" charset="0"/>
                <a:cs typeface="News Gothic MT" charset="0"/>
              </a:rPr>
              <a:t>langzaam </a:t>
            </a:r>
            <a:r>
              <a:rPr lang="nl-NL" sz="1800" b="0" dirty="0" smtClean="0">
                <a:solidFill>
                  <a:srgbClr val="FFFFFF"/>
                </a:solidFill>
                <a:latin typeface="News Gothic MT" charset="0"/>
                <a:cs typeface="News Gothic MT" charset="0"/>
              </a:rPr>
              <a:t>en </a:t>
            </a:r>
            <a:r>
              <a:rPr lang="nl-NL" sz="1800" b="0" dirty="0">
                <a:solidFill>
                  <a:srgbClr val="FFFFFF"/>
                </a:solidFill>
                <a:latin typeface="News Gothic MT" charset="0"/>
                <a:cs typeface="News Gothic MT" charset="0"/>
              </a:rPr>
              <a:t>sneuvelen. Grote variatie in de wijze waarop nieuws wordt aangeboden en </a:t>
            </a:r>
            <a:r>
              <a:rPr lang="nl-NL" sz="1800" b="0" dirty="0" smtClean="0">
                <a:solidFill>
                  <a:srgbClr val="FFFFFF"/>
                </a:solidFill>
                <a:latin typeface="News Gothic MT" charset="0"/>
                <a:cs typeface="News Gothic MT" charset="0"/>
              </a:rPr>
              <a:t>verslagen.</a:t>
            </a:r>
            <a:endParaRPr lang="nl-NL" sz="1800" b="0" dirty="0">
              <a:solidFill>
                <a:srgbClr val="FFFFFF"/>
              </a:solidFill>
              <a:latin typeface="News Gothic MT" charset="0"/>
              <a:cs typeface="News Gothic MT" charset="0"/>
            </a:endParaRPr>
          </a:p>
          <a:p>
            <a:pPr eaLnBrk="1" hangingPunct="1">
              <a:buFont typeface="Arial" charset="0"/>
              <a:buChar char="•"/>
            </a:pPr>
            <a:r>
              <a:rPr lang="nl-NL" sz="1800" b="0" dirty="0">
                <a:solidFill>
                  <a:srgbClr val="FFFFFF"/>
                </a:solidFill>
                <a:latin typeface="News Gothic MT" charset="0"/>
                <a:cs typeface="News Gothic MT" charset="0"/>
              </a:rPr>
              <a:t> De traditionele mediaondernemingen veranderen sterk van structuur </a:t>
            </a:r>
            <a:r>
              <a:rPr lang="nl-NL" sz="1800" b="0" dirty="0" smtClean="0">
                <a:solidFill>
                  <a:srgbClr val="FFFFFF"/>
                </a:solidFill>
                <a:latin typeface="News Gothic MT" charset="0"/>
                <a:cs typeface="News Gothic MT" charset="0"/>
              </a:rPr>
              <a:t>door efficiëntieslagen</a:t>
            </a:r>
            <a:r>
              <a:rPr lang="nl-NL" sz="1800" b="0" dirty="0">
                <a:solidFill>
                  <a:srgbClr val="FFFFFF"/>
                </a:solidFill>
                <a:latin typeface="News Gothic MT" charset="0"/>
                <a:cs typeface="News Gothic MT" charset="0"/>
              </a:rPr>
              <a:t>, verregaande samenwerking en het continu experimenteren met verdienmodellen. </a:t>
            </a:r>
          </a:p>
          <a:p>
            <a:pPr eaLnBrk="1" hangingPunct="1">
              <a:buFont typeface="Arial" charset="0"/>
              <a:buChar char="•"/>
            </a:pPr>
            <a:r>
              <a:rPr lang="nl-NL" sz="1800" b="0" dirty="0">
                <a:solidFill>
                  <a:srgbClr val="FFFFFF"/>
                </a:solidFill>
                <a:latin typeface="News Gothic MT" charset="0"/>
                <a:cs typeface="News Gothic MT" charset="0"/>
              </a:rPr>
              <a:t> Het publiek verwacht dat de journalistiek zich steeds opnieuw bewijst, stelt hoge eisen en is niet loyaal aan specifieke merken</a:t>
            </a:r>
          </a:p>
          <a:p>
            <a:pPr eaLnBrk="1" hangingPunct="1">
              <a:buFont typeface="Arial" charset="0"/>
              <a:buChar char="•"/>
            </a:pPr>
            <a:endParaRPr lang="nl-NL" sz="1800" b="0" dirty="0">
              <a:solidFill>
                <a:srgbClr val="FFFFFF"/>
              </a:solidFill>
              <a:latin typeface="News Gothic MT" charset="0"/>
              <a:cs typeface="News Gothic MT" charset="0"/>
            </a:endParaRPr>
          </a:p>
          <a:p>
            <a:pPr eaLnBrk="1" hangingPunct="1"/>
            <a:endParaRPr lang="nl-NL" sz="1800" b="0" dirty="0">
              <a:solidFill>
                <a:srgbClr val="FFFFFF"/>
              </a:solidFill>
              <a:latin typeface="News Gothic MT" charset="0"/>
              <a:cs typeface="News Gothic MT" charset="0"/>
            </a:endParaRPr>
          </a:p>
          <a:p>
            <a:pPr eaLnBrk="1" hangingPunct="1">
              <a:buFont typeface="Arial" charset="0"/>
              <a:buChar char="•"/>
            </a:pPr>
            <a:endParaRPr lang="nl-NL" sz="1800" b="0" dirty="0">
              <a:solidFill>
                <a:srgbClr val="FFFFFF"/>
              </a:solidFill>
              <a:latin typeface="News Gothic MT" charset="0"/>
              <a:cs typeface="News Gothic MT" charset="0"/>
            </a:endParaRPr>
          </a:p>
          <a:p>
            <a:pPr eaLnBrk="1" hangingPunct="1">
              <a:buFont typeface="Arial" charset="0"/>
              <a:buChar char="•"/>
            </a:pPr>
            <a:endParaRPr lang="nl-NL" sz="1800" b="0" dirty="0">
              <a:solidFill>
                <a:srgbClr val="FFFFFF"/>
              </a:solidFill>
              <a:latin typeface="News Gothic MT" charset="0"/>
              <a:cs typeface="News Gothic MT" charset="0"/>
            </a:endParaRPr>
          </a:p>
        </p:txBody>
      </p:sp>
      <p:sp>
        <p:nvSpPr>
          <p:cNvPr id="21" name="Tekstvak 20"/>
          <p:cNvSpPr txBox="1"/>
          <p:nvPr/>
        </p:nvSpPr>
        <p:spPr>
          <a:xfrm>
            <a:off x="1115616" y="388937"/>
            <a:ext cx="4679950" cy="460375"/>
          </a:xfrm>
          <a:prstGeom prst="rect">
            <a:avLst/>
          </a:prstGeom>
          <a:noFill/>
        </p:spPr>
        <p:txBody>
          <a:bodyPr>
            <a:spAutoFit/>
          </a:bodyPr>
          <a:lstStyle/>
          <a:p>
            <a:pPr algn="r">
              <a:defRPr/>
            </a:pPr>
            <a:r>
              <a:rPr lang="nl-NL" b="0" dirty="0" err="1" smtClean="0">
                <a:solidFill>
                  <a:schemeClr val="bg1"/>
                </a:solidFill>
                <a:latin typeface="+mj-lt"/>
              </a:rPr>
              <a:t>Darwin’s</a:t>
            </a:r>
            <a:r>
              <a:rPr lang="nl-NL" b="0" dirty="0" smtClean="0">
                <a:solidFill>
                  <a:schemeClr val="bg1"/>
                </a:solidFill>
                <a:latin typeface="+mj-lt"/>
              </a:rPr>
              <a:t> game</a:t>
            </a:r>
            <a:endParaRPr lang="nl-NL" b="0" dirty="0">
              <a:solidFill>
                <a:schemeClr val="bg1"/>
              </a:solidFill>
              <a:latin typeface="+mj-lt"/>
            </a:endParaRPr>
          </a:p>
        </p:txBody>
      </p:sp>
      <p:sp>
        <p:nvSpPr>
          <p:cNvPr id="22" name="Tijdelijke aanduiding voor voettekst 1"/>
          <p:cNvSpPr>
            <a:spLocks noGrp="1"/>
          </p:cNvSpPr>
          <p:nvPr>
            <p:ph type="ftr" sz="quarter" idx="11"/>
          </p:nvPr>
        </p:nvSpPr>
        <p:spPr>
          <a:xfrm>
            <a:off x="3124200" y="6356350"/>
            <a:ext cx="2895600" cy="365125"/>
          </a:xfrm>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15256822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xfrm>
            <a:off x="1219200" y="1989138"/>
            <a:ext cx="7529513" cy="1944687"/>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a:r>
              <a:rPr lang="nl-NL" sz="3200" dirty="0" smtClean="0">
                <a:solidFill>
                  <a:schemeClr val="tx1"/>
                </a:solidFill>
                <a:latin typeface="News Gothic MT" charset="0"/>
                <a:ea typeface="ＭＳ Ｐゴシック" charset="0"/>
                <a:cs typeface="ＭＳ Ｐゴシック" charset="0"/>
              </a:rPr>
              <a:t>Deel 2</a:t>
            </a:r>
            <a:br>
              <a:rPr lang="nl-NL" sz="3200" dirty="0" smtClean="0">
                <a:solidFill>
                  <a:schemeClr val="tx1"/>
                </a:solidFill>
                <a:latin typeface="News Gothic MT" charset="0"/>
                <a:ea typeface="ＭＳ Ｐゴシック" charset="0"/>
                <a:cs typeface="ＭＳ Ｐゴシック" charset="0"/>
              </a:rPr>
            </a:br>
            <a:r>
              <a:rPr lang="nl-NL" sz="3200" dirty="0" smtClean="0">
                <a:solidFill>
                  <a:schemeClr val="tx1"/>
                </a:solidFill>
                <a:latin typeface="News Gothic MT" charset="0"/>
                <a:ea typeface="ＭＳ Ｐゴシック" charset="0"/>
                <a:cs typeface="ＭＳ Ｐゴシック" charset="0"/>
              </a:rPr>
              <a:t/>
            </a:r>
            <a:br>
              <a:rPr lang="nl-NL" sz="3200" dirty="0" smtClean="0">
                <a:solidFill>
                  <a:schemeClr val="tx1"/>
                </a:solidFill>
                <a:latin typeface="News Gothic MT" charset="0"/>
                <a:ea typeface="ＭＳ Ｐゴシック" charset="0"/>
                <a:cs typeface="ＭＳ Ｐゴシック" charset="0"/>
              </a:rPr>
            </a:br>
            <a:r>
              <a:rPr lang="nl-NL" sz="3200" dirty="0" smtClean="0">
                <a:solidFill>
                  <a:schemeClr val="tx1"/>
                </a:solidFill>
                <a:latin typeface="News Gothic MT" charset="0"/>
                <a:ea typeface="ＭＳ Ｐゴシック" charset="0"/>
                <a:cs typeface="ＭＳ Ｐゴシック" charset="0"/>
              </a:rPr>
              <a:t>Werken met de vier scenario’s</a:t>
            </a:r>
            <a:endParaRPr lang="nl-NL" sz="3200" dirty="0">
              <a:solidFill>
                <a:schemeClr val="tx1"/>
              </a:solidFill>
              <a:latin typeface="News Gothic MT" charset="0"/>
              <a:ea typeface="ＭＳ Ｐゴシック" charset="0"/>
              <a:cs typeface="ＭＳ Ｐゴシック" charset="0"/>
            </a:endParaRPr>
          </a:p>
        </p:txBody>
      </p:sp>
      <p:sp>
        <p:nvSpPr>
          <p:cNvPr id="43010" name="Text Placeholder 5"/>
          <p:cNvSpPr>
            <a:spLocks noGrp="1"/>
          </p:cNvSpPr>
          <p:nvPr>
            <p:ph type="body" idx="1"/>
          </p:nvPr>
        </p:nvSpPr>
        <p:spPr bwMode="auto">
          <a:xfrm>
            <a:off x="1219200" y="4362450"/>
            <a:ext cx="5369024" cy="108267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a:spcBef>
                <a:spcPct val="0"/>
              </a:spcBef>
            </a:pPr>
            <a:r>
              <a:rPr lang="nl-NL" sz="1800" dirty="0" smtClean="0">
                <a:solidFill>
                  <a:srgbClr val="FFFFFF"/>
                </a:solidFill>
                <a:latin typeface="News Gothic MT" charset="0"/>
                <a:ea typeface="ＭＳ Ｐゴシック" charset="0"/>
                <a:cs typeface="ＭＳ Ｐゴシック" charset="0"/>
              </a:rPr>
              <a:t>Werksessie ten behoeve van </a:t>
            </a:r>
            <a:r>
              <a:rPr lang="nl-NL" sz="1800" dirty="0">
                <a:solidFill>
                  <a:srgbClr val="FFFFFF"/>
                </a:solidFill>
                <a:latin typeface="News Gothic MT" charset="0"/>
                <a:ea typeface="ＭＳ Ｐゴシック" charset="0"/>
                <a:cs typeface="ＭＳ Ｐゴシック" charset="0"/>
              </a:rPr>
              <a:t>redacties en journalisten</a:t>
            </a:r>
          </a:p>
          <a:p>
            <a:pPr algn="l">
              <a:spcBef>
                <a:spcPct val="0"/>
              </a:spcBef>
              <a:buFont typeface="Wingdings" charset="0"/>
              <a:buNone/>
            </a:pPr>
            <a:endParaRPr lang="nl-NL" sz="18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a:defRPr/>
            </a:pPr>
            <a:r>
              <a:rPr lang="nl-NL" smtClean="0"/>
              <a:t>www.journalistiek2025.nl</a:t>
            </a:r>
            <a:endParaRPr lang="nl-NL" dirty="0"/>
          </a:p>
        </p:txBody>
      </p:sp>
    </p:spTree>
    <p:extLst>
      <p:ext uri="{BB962C8B-B14F-4D97-AF65-F5344CB8AC3E}">
        <p14:creationId xmlns:p14="http://schemas.microsoft.com/office/powerpoint/2010/main" val="618375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smtClean="0"/>
              <a:t>Opzet van deze presentatie</a:t>
            </a:r>
            <a:endParaRPr lang="nl-NL" dirty="0"/>
          </a:p>
        </p:txBody>
      </p:sp>
      <p:sp>
        <p:nvSpPr>
          <p:cNvPr id="5" name="Tijdelijke aanduiding voor inhoud 4"/>
          <p:cNvSpPr>
            <a:spLocks noGrp="1"/>
          </p:cNvSpPr>
          <p:nvPr>
            <p:ph idx="1"/>
          </p:nvPr>
        </p:nvSpPr>
        <p:spPr>
          <a:xfrm>
            <a:off x="467544" y="1772816"/>
            <a:ext cx="8229600" cy="4209331"/>
          </a:xfrm>
        </p:spPr>
        <p:txBody>
          <a:bodyPr/>
          <a:lstStyle/>
          <a:p>
            <a:r>
              <a:rPr lang="nl-NL" dirty="0" smtClean="0"/>
              <a:t>Deze presentatie bestaat uit drie delen, waarvan de eerste twee zijn bedoeld voor de workshop, en het laatste deel bedoeld is voor de begeleider van de workshop. Lees wanneer je deze workshop begeleidt als eerste deze gehele presentatie goed door. </a:t>
            </a:r>
          </a:p>
          <a:p>
            <a:endParaRPr lang="nl-NL" dirty="0"/>
          </a:p>
          <a:p>
            <a:r>
              <a:rPr lang="nl-NL" dirty="0" smtClean="0"/>
              <a:t>Deel 1: toelichting op de scenario-studie voor gebruik tijdens de workshop</a:t>
            </a:r>
          </a:p>
          <a:p>
            <a:r>
              <a:rPr lang="nl-NL" dirty="0" smtClean="0"/>
              <a:t>Deel 2: werken met de scenario’s binnen jullie opleiding</a:t>
            </a:r>
          </a:p>
          <a:p>
            <a:r>
              <a:rPr lang="nl-NL" dirty="0" smtClean="0"/>
              <a:t>Deel 3: aanwijzingen voor de docent/begeleider van de workshop </a:t>
            </a:r>
          </a:p>
          <a:p>
            <a:endParaRPr lang="nl-NL" dirty="0"/>
          </a:p>
          <a:p>
            <a:endParaRPr lang="nl-NL" dirty="0"/>
          </a:p>
        </p:txBody>
      </p:sp>
      <p:sp>
        <p:nvSpPr>
          <p:cNvPr id="2" name="Tijdelijke aanduiding voor voettekst 1"/>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3576588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smtClean="0"/>
              <a:t>Werken met de scenario’s kan vanuit drie perspectieven</a:t>
            </a:r>
            <a:endParaRPr lang="nl-NL" dirty="0"/>
          </a:p>
        </p:txBody>
      </p:sp>
      <p:sp>
        <p:nvSpPr>
          <p:cNvPr id="5" name="Tijdelijke aanduiding voor inhoud 4"/>
          <p:cNvSpPr>
            <a:spLocks noGrp="1"/>
          </p:cNvSpPr>
          <p:nvPr>
            <p:ph idx="1"/>
          </p:nvPr>
        </p:nvSpPr>
        <p:spPr/>
        <p:txBody>
          <a:bodyPr/>
          <a:lstStyle/>
          <a:p>
            <a:r>
              <a:rPr lang="nl-NL" dirty="0"/>
              <a:t>Perspectief 1:</a:t>
            </a:r>
            <a:br>
              <a:rPr lang="nl-NL" dirty="0"/>
            </a:br>
            <a:r>
              <a:rPr lang="nl-NL" dirty="0"/>
              <a:t>Implicaties van de scenario’s &amp; </a:t>
            </a:r>
            <a:r>
              <a:rPr lang="nl-NL" dirty="0" smtClean="0"/>
              <a:t>handelingsopties in beeld brengen en verkennen. </a:t>
            </a:r>
          </a:p>
          <a:p>
            <a:r>
              <a:rPr lang="nl-NL" dirty="0" smtClean="0"/>
              <a:t>Perspectief 2: </a:t>
            </a:r>
          </a:p>
          <a:p>
            <a:pPr marL="0" indent="0">
              <a:buNone/>
            </a:pPr>
            <a:r>
              <a:rPr lang="nl-NL" dirty="0" smtClean="0"/>
              <a:t>    Toetsen </a:t>
            </a:r>
            <a:r>
              <a:rPr lang="nl-NL" dirty="0"/>
              <a:t>van huidige plannen &amp; </a:t>
            </a:r>
            <a:r>
              <a:rPr lang="nl-NL" dirty="0" smtClean="0"/>
              <a:t>impliciete en 	expliciete </a:t>
            </a:r>
            <a:r>
              <a:rPr lang="nl-NL" dirty="0" smtClean="0"/>
              <a:t/>
            </a:r>
            <a:br>
              <a:rPr lang="nl-NL" dirty="0" smtClean="0"/>
            </a:br>
            <a:r>
              <a:rPr lang="nl-NL" dirty="0" smtClean="0"/>
              <a:t>    strategieën</a:t>
            </a:r>
            <a:r>
              <a:rPr lang="nl-NL" dirty="0" smtClean="0"/>
              <a:t>.</a:t>
            </a:r>
          </a:p>
          <a:p>
            <a:r>
              <a:rPr lang="nl-NL" dirty="0"/>
              <a:t>Perspectief </a:t>
            </a:r>
            <a:r>
              <a:rPr lang="nl-NL" dirty="0" smtClean="0"/>
              <a:t>3:</a:t>
            </a:r>
            <a:r>
              <a:rPr lang="nl-NL" dirty="0"/>
              <a:t/>
            </a:r>
            <a:br>
              <a:rPr lang="nl-NL" dirty="0"/>
            </a:br>
            <a:r>
              <a:rPr lang="nl-NL" dirty="0" smtClean="0"/>
              <a:t>Mogelijkheden tot beïnvloeding van de scenario’s onderzoeken</a:t>
            </a:r>
            <a:endParaRPr lang="nl-NL" dirty="0"/>
          </a:p>
          <a:p>
            <a:pPr marL="457200" lvl="1" indent="0">
              <a:buNone/>
            </a:pPr>
            <a:endParaRPr lang="nl-NL" dirty="0"/>
          </a:p>
          <a:p>
            <a:endParaRPr lang="nl-NL" dirty="0"/>
          </a:p>
        </p:txBody>
      </p:sp>
      <p:sp>
        <p:nvSpPr>
          <p:cNvPr id="2" name="Tijdelijke aanduiding voor voettekst 1"/>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31829811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sz="3200" dirty="0" smtClean="0"/>
              <a:t>Perspectief 1: implicaties </a:t>
            </a:r>
            <a:r>
              <a:rPr lang="nl-NL" sz="3200" dirty="0"/>
              <a:t>van de scenario’s &amp; handelingsopties</a:t>
            </a:r>
            <a:br>
              <a:rPr lang="nl-NL" sz="3200" dirty="0"/>
            </a:br>
            <a:endParaRPr lang="nl-NL" sz="3200" dirty="0"/>
          </a:p>
        </p:txBody>
      </p:sp>
      <p:sp>
        <p:nvSpPr>
          <p:cNvPr id="3" name="Tijdelijke aanduiding voor inhoud 2"/>
          <p:cNvSpPr>
            <a:spLocks noGrp="1"/>
          </p:cNvSpPr>
          <p:nvPr>
            <p:ph idx="1"/>
          </p:nvPr>
        </p:nvSpPr>
        <p:spPr/>
        <p:txBody>
          <a:bodyPr/>
          <a:lstStyle/>
          <a:p>
            <a:r>
              <a:rPr lang="nl-NL" sz="2800" dirty="0" smtClean="0"/>
              <a:t>Implicaties van de vier scenario’s &amp; eigen redactie/functie erin projecteren</a:t>
            </a:r>
            <a:br>
              <a:rPr lang="nl-NL" sz="2800" dirty="0" smtClean="0"/>
            </a:br>
            <a:endParaRPr lang="nl-NL" sz="2800" dirty="0" smtClean="0"/>
          </a:p>
          <a:p>
            <a:r>
              <a:rPr lang="nl-NL" sz="2800" dirty="0" smtClean="0"/>
              <a:t>Handelingsopties in 2015 en 2025 </a:t>
            </a:r>
            <a:endParaRPr lang="nl-NL" sz="2800" dirty="0">
              <a:solidFill>
                <a:srgbClr val="FF0000"/>
              </a:solidFill>
            </a:endParaRPr>
          </a:p>
        </p:txBody>
      </p:sp>
      <p:sp>
        <p:nvSpPr>
          <p:cNvPr id="4" name="Tijdelijke aanduiding voor voettekst 3"/>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25664492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el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nl-NL" sz="3200" dirty="0">
                <a:solidFill>
                  <a:srgbClr val="FFFFFF"/>
                </a:solidFill>
                <a:latin typeface="News Gothic MT" charset="0"/>
                <a:ea typeface="ＭＳ Ｐゴシック" charset="0"/>
                <a:cs typeface="ＭＳ Ｐゴシック" charset="0"/>
              </a:rPr>
              <a:t>Perspectief 1: </a:t>
            </a:r>
            <a:r>
              <a:rPr lang="nl-NL" sz="3200" dirty="0" smtClean="0">
                <a:solidFill>
                  <a:srgbClr val="FFFFFF"/>
                </a:solidFill>
                <a:latin typeface="News Gothic MT" charset="0"/>
                <a:ea typeface="ＭＳ Ｐゴシック" charset="0"/>
                <a:cs typeface="ＭＳ Ｐゴシック" charset="0"/>
              </a:rPr>
              <a:t>implicaties</a:t>
            </a:r>
            <a:endParaRPr lang="nl-NL" sz="3200" dirty="0">
              <a:solidFill>
                <a:srgbClr val="FFFFFF"/>
              </a:solidFill>
              <a:latin typeface="News Gothic MT" charset="0"/>
              <a:ea typeface="ＭＳ Ｐゴシック" charset="0"/>
              <a:cs typeface="ＭＳ Ｐゴシック" charset="0"/>
            </a:endParaRPr>
          </a:p>
        </p:txBody>
      </p:sp>
      <p:sp>
        <p:nvSpPr>
          <p:cNvPr id="81922"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ts val="3138"/>
              </a:lnSpc>
            </a:pPr>
            <a:r>
              <a:rPr lang="nl-NL" dirty="0" smtClean="0">
                <a:solidFill>
                  <a:srgbClr val="FFFFFF"/>
                </a:solidFill>
                <a:latin typeface="News Gothic MT" charset="0"/>
                <a:ea typeface="ＭＳ Ｐゴシック" charset="0"/>
                <a:cs typeface="ＭＳ Ｐゴシック" charset="0"/>
              </a:rPr>
              <a:t>Verplaats je naar 2025</a:t>
            </a:r>
            <a:r>
              <a:rPr lang="nl-NL" dirty="0">
                <a:solidFill>
                  <a:srgbClr val="FFFFFF"/>
                </a:solidFill>
                <a:latin typeface="News Gothic MT" charset="0"/>
                <a:ea typeface="ＭＳ Ｐゴシック" charset="0"/>
                <a:cs typeface="ＭＳ Ｐゴシック" charset="0"/>
              </a:rPr>
              <a:t>...</a:t>
            </a:r>
          </a:p>
          <a:p>
            <a:pPr eaLnBrk="1" hangingPunct="1">
              <a:lnSpc>
                <a:spcPts val="3138"/>
              </a:lnSpc>
            </a:pPr>
            <a:r>
              <a:rPr lang="nl-NL" dirty="0" smtClean="0">
                <a:solidFill>
                  <a:srgbClr val="FFFFFF"/>
                </a:solidFill>
                <a:latin typeface="News Gothic MT" charset="0"/>
                <a:ea typeface="ＭＳ Ｐゴシック" charset="0"/>
                <a:cs typeface="ＭＳ Ｐゴシック" charset="0"/>
              </a:rPr>
              <a:t>Verdiep je één voor één in elk scenario en stel je voor dat dat in 2025 werkelijkheid is geworden (of </a:t>
            </a:r>
            <a:r>
              <a:rPr lang="nl-NL" dirty="0">
                <a:solidFill>
                  <a:srgbClr val="FFFFFF"/>
                </a:solidFill>
                <a:latin typeface="News Gothic MT" charset="0"/>
                <a:ea typeface="ＭＳ Ｐゴシック" charset="0"/>
                <a:cs typeface="ＭＳ Ｐゴシック" charset="0"/>
              </a:rPr>
              <a:t>je het met het scenario eens bent, doet niet ter zake ;-)</a:t>
            </a:r>
          </a:p>
          <a:p>
            <a:pPr eaLnBrk="1" hangingPunct="1">
              <a:lnSpc>
                <a:spcPts val="3138"/>
              </a:lnSpc>
            </a:pPr>
            <a:r>
              <a:rPr lang="nl-NL" dirty="0" smtClean="0">
                <a:solidFill>
                  <a:srgbClr val="FFFFFF"/>
                </a:solidFill>
                <a:latin typeface="News Gothic MT" charset="0"/>
                <a:ea typeface="ＭＳ Ｐゴシック" charset="0"/>
                <a:cs typeface="ＭＳ Ｐゴシック" charset="0"/>
              </a:rPr>
              <a:t>Ga na wat </a:t>
            </a:r>
            <a:r>
              <a:rPr lang="nl-NL" dirty="0">
                <a:solidFill>
                  <a:srgbClr val="FFFFFF"/>
                </a:solidFill>
                <a:latin typeface="News Gothic MT" charset="0"/>
                <a:ea typeface="ＭＳ Ｐゴシック" charset="0"/>
                <a:cs typeface="ＭＳ Ｐゴシック" charset="0"/>
              </a:rPr>
              <a:t>de gevolgen van </a:t>
            </a:r>
            <a:r>
              <a:rPr lang="nl-NL" dirty="0" smtClean="0">
                <a:solidFill>
                  <a:srgbClr val="FFFFFF"/>
                </a:solidFill>
                <a:latin typeface="News Gothic MT" charset="0"/>
                <a:ea typeface="ＭＳ Ｐゴシック" charset="0"/>
                <a:cs typeface="ＭＳ Ｐゴシック" charset="0"/>
              </a:rPr>
              <a:t>elk </a:t>
            </a:r>
            <a:r>
              <a:rPr lang="nl-NL" dirty="0">
                <a:solidFill>
                  <a:srgbClr val="FFFFFF"/>
                </a:solidFill>
                <a:latin typeface="News Gothic MT" charset="0"/>
                <a:ea typeface="ＭＳ Ｐゴシック" charset="0"/>
                <a:cs typeface="ＭＳ Ｐゴシック" charset="0"/>
              </a:rPr>
              <a:t>scenario zijn voor de </a:t>
            </a:r>
            <a:r>
              <a:rPr lang="nl-NL" dirty="0" err="1">
                <a:solidFill>
                  <a:srgbClr val="FFFFFF"/>
                </a:solidFill>
                <a:latin typeface="News Gothic MT" charset="0"/>
                <a:ea typeface="ＭＳ Ｐゴシック" charset="0"/>
                <a:cs typeface="ＭＳ Ｐゴシック" charset="0"/>
              </a:rPr>
              <a:t>media-sector</a:t>
            </a:r>
            <a:r>
              <a:rPr lang="nl-NL" dirty="0">
                <a:solidFill>
                  <a:srgbClr val="FFFFFF"/>
                </a:solidFill>
                <a:latin typeface="News Gothic MT" charset="0"/>
                <a:ea typeface="ＭＳ Ｐゴシック" charset="0"/>
                <a:cs typeface="ＭＳ Ｐゴシック" charset="0"/>
              </a:rPr>
              <a:t> &amp; de </a:t>
            </a:r>
            <a:r>
              <a:rPr lang="nl-NL" dirty="0" smtClean="0">
                <a:solidFill>
                  <a:srgbClr val="FFFFFF"/>
                </a:solidFill>
                <a:latin typeface="News Gothic MT" charset="0"/>
                <a:ea typeface="ＭＳ Ｐゴシック" charset="0"/>
                <a:cs typeface="ＭＳ Ｐゴシック" charset="0"/>
              </a:rPr>
              <a:t>journalistiek als geheel</a:t>
            </a:r>
          </a:p>
          <a:p>
            <a:r>
              <a:rPr lang="nl-NL" dirty="0" smtClean="0"/>
              <a:t>Welke </a:t>
            </a:r>
            <a:r>
              <a:rPr lang="nl-NL" dirty="0"/>
              <a:t>op dit moment (2015) bestaande overtuigingen zijn achterhaald in dit scenario</a:t>
            </a:r>
            <a:r>
              <a:rPr lang="nl-NL" dirty="0" smtClean="0"/>
              <a:t>?</a:t>
            </a:r>
            <a:endParaRPr lang="nl-NL"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23842517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200" dirty="0">
                <a:solidFill>
                  <a:srgbClr val="FFFFFF"/>
                </a:solidFill>
                <a:latin typeface="News Gothic MT" charset="0"/>
                <a:ea typeface="ＭＳ Ｐゴシック" charset="0"/>
                <a:cs typeface="ＭＳ Ｐゴシック" charset="0"/>
              </a:rPr>
              <a:t>Perspectief 1 </a:t>
            </a:r>
            <a:r>
              <a:rPr lang="nl-NL" sz="3200" dirty="0" smtClean="0"/>
              <a:t>Implicaties voor redacties en journalisten</a:t>
            </a:r>
            <a:endParaRPr lang="nl-NL" sz="3200" dirty="0"/>
          </a:p>
        </p:txBody>
      </p:sp>
      <p:sp>
        <p:nvSpPr>
          <p:cNvPr id="3" name="Tijdelijke aanduiding voor inhoud 2"/>
          <p:cNvSpPr>
            <a:spLocks noGrp="1"/>
          </p:cNvSpPr>
          <p:nvPr>
            <p:ph idx="1"/>
          </p:nvPr>
        </p:nvSpPr>
        <p:spPr/>
        <p:txBody>
          <a:bodyPr>
            <a:normAutofit/>
          </a:bodyPr>
          <a:lstStyle/>
          <a:p>
            <a:r>
              <a:rPr lang="nl-NL" sz="1800" dirty="0" smtClean="0"/>
              <a:t>Welke nieuwe uitdagingen houdt elk scenario in voor redacties en journalisten qua:</a:t>
            </a:r>
            <a:endParaRPr lang="nl-NL" sz="1800" dirty="0"/>
          </a:p>
          <a:p>
            <a:pPr marL="914400" lvl="1" indent="-514350"/>
            <a:r>
              <a:rPr lang="nl-NL" sz="1800" dirty="0"/>
              <a:t>Technische kennis &amp; vaardigheden</a:t>
            </a:r>
          </a:p>
          <a:p>
            <a:pPr marL="914400" lvl="1" indent="-514350"/>
            <a:r>
              <a:rPr lang="nl-NL" sz="1800" dirty="0" smtClean="0"/>
              <a:t>Inhoudelijke specialismen </a:t>
            </a:r>
            <a:r>
              <a:rPr lang="nl-NL" sz="1800" dirty="0"/>
              <a:t>naast journalistieke kundigheid</a:t>
            </a:r>
          </a:p>
          <a:p>
            <a:pPr marL="914400" lvl="1" indent="-514350"/>
            <a:r>
              <a:rPr lang="nl-NL" sz="1800" dirty="0"/>
              <a:t>Interactie met publiek</a:t>
            </a:r>
          </a:p>
          <a:p>
            <a:pPr marL="914400" lvl="1" indent="-514350"/>
            <a:r>
              <a:rPr lang="nl-NL" sz="1800" dirty="0" smtClean="0"/>
              <a:t>Titels (en dus ook opdrachtgevers) die </a:t>
            </a:r>
            <a:r>
              <a:rPr lang="nl-NL" sz="1800" dirty="0"/>
              <a:t>onder vuur komen te liggen of ophouden te bestaan</a:t>
            </a:r>
          </a:p>
          <a:p>
            <a:pPr marL="914400" lvl="1" indent="-514350"/>
            <a:r>
              <a:rPr lang="nl-NL" sz="1800" dirty="0"/>
              <a:t>Toenemende concurrentie </a:t>
            </a:r>
            <a:r>
              <a:rPr lang="nl-NL" sz="1800" dirty="0" smtClean="0"/>
              <a:t>tussen journalisten in </a:t>
            </a:r>
            <a:r>
              <a:rPr lang="nl-NL" sz="1800" dirty="0"/>
              <a:t>loondienst </a:t>
            </a:r>
            <a:r>
              <a:rPr lang="nl-NL" sz="1800" dirty="0" smtClean="0"/>
              <a:t>en freelancers</a:t>
            </a:r>
            <a:endParaRPr lang="nl-NL" sz="1800" dirty="0"/>
          </a:p>
          <a:p>
            <a:pPr marL="914400" lvl="1" indent="-514350"/>
            <a:r>
              <a:rPr lang="nl-NL" sz="1800" dirty="0" smtClean="0"/>
              <a:t>Verdienmodellen </a:t>
            </a:r>
            <a:endParaRPr lang="nl-NL" sz="1800" dirty="0"/>
          </a:p>
          <a:p>
            <a:r>
              <a:rPr lang="nl-NL" sz="1800" dirty="0" smtClean="0"/>
              <a:t>Welke </a:t>
            </a:r>
            <a:r>
              <a:rPr lang="nl-NL" sz="1800" dirty="0"/>
              <a:t>kansen en bedreigingen </a:t>
            </a:r>
            <a:r>
              <a:rPr lang="nl-NL" sz="1800" dirty="0" smtClean="0"/>
              <a:t>geeft dit voor freelancers?</a:t>
            </a:r>
          </a:p>
          <a:p>
            <a:r>
              <a:rPr lang="nl-NL" sz="1800" dirty="0"/>
              <a:t>Wat betekent dit voor de verdere inrichting van </a:t>
            </a:r>
            <a:r>
              <a:rPr lang="nl-NL" sz="1800" dirty="0" smtClean="0"/>
              <a:t>hun praktijk </a:t>
            </a:r>
            <a:r>
              <a:rPr lang="nl-NL" sz="1800" dirty="0"/>
              <a:t>als zelfstandig werkend journalist?</a:t>
            </a:r>
          </a:p>
          <a:p>
            <a:endParaRPr lang="nl-NL" sz="1600" dirty="0"/>
          </a:p>
          <a:p>
            <a:endParaRPr lang="nl-NL" sz="1600" dirty="0"/>
          </a:p>
          <a:p>
            <a:pPr marL="0" indent="0">
              <a:buNone/>
            </a:pPr>
            <a:endParaRPr lang="nl-NL" sz="2400" dirty="0"/>
          </a:p>
        </p:txBody>
      </p:sp>
      <p:sp>
        <p:nvSpPr>
          <p:cNvPr id="4" name="Tijdelijke aanduiding voor voettekst 3"/>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37103823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200" dirty="0">
                <a:solidFill>
                  <a:srgbClr val="FFFFFF"/>
                </a:solidFill>
                <a:latin typeface="News Gothic MT" charset="0"/>
                <a:ea typeface="ＭＳ Ｐゴシック" charset="0"/>
                <a:cs typeface="ＭＳ Ｐゴシック" charset="0"/>
              </a:rPr>
              <a:t>Perspectief 1: </a:t>
            </a:r>
            <a:r>
              <a:rPr lang="nl-NL" sz="3200" dirty="0" smtClean="0">
                <a:solidFill>
                  <a:srgbClr val="FFFFFF"/>
                </a:solidFill>
                <a:latin typeface="News Gothic MT" charset="0"/>
                <a:ea typeface="ＭＳ Ｐゴシック" charset="0"/>
                <a:cs typeface="ＭＳ Ｐゴシック" charset="0"/>
              </a:rPr>
              <a:t>opties</a:t>
            </a:r>
            <a:endParaRPr lang="nl-NL" sz="3200" dirty="0"/>
          </a:p>
        </p:txBody>
      </p:sp>
      <p:sp>
        <p:nvSpPr>
          <p:cNvPr id="3" name="Tijdelijke aanduiding voor inhoud 2"/>
          <p:cNvSpPr>
            <a:spLocks noGrp="1"/>
          </p:cNvSpPr>
          <p:nvPr>
            <p:ph idx="1"/>
          </p:nvPr>
        </p:nvSpPr>
        <p:spPr/>
        <p:txBody>
          <a:bodyPr/>
          <a:lstStyle/>
          <a:p>
            <a:pPr marL="0" indent="0">
              <a:buNone/>
            </a:pPr>
            <a:r>
              <a:rPr lang="nl-NL" sz="2800" dirty="0" smtClean="0"/>
              <a:t>Wat zijn de handelingsopties in elk scenario?</a:t>
            </a:r>
          </a:p>
          <a:p>
            <a:pPr marL="0" indent="0">
              <a:buNone/>
            </a:pPr>
            <a:r>
              <a:rPr lang="nl-NL" sz="2800" dirty="0" smtClean="0"/>
              <a:t> </a:t>
            </a:r>
          </a:p>
          <a:p>
            <a:pPr marL="514350" indent="-514350">
              <a:buFont typeface="+mj-lt"/>
              <a:buAutoNum type="arabicPeriod"/>
            </a:pPr>
            <a:r>
              <a:rPr lang="nl-NL" sz="2800" dirty="0" smtClean="0"/>
              <a:t>Welke zaken die </a:t>
            </a:r>
            <a:r>
              <a:rPr lang="nl-NL" sz="2800" dirty="0"/>
              <a:t>jullie </a:t>
            </a:r>
            <a:r>
              <a:rPr lang="nl-NL" sz="2800" dirty="0" smtClean="0"/>
              <a:t>nu </a:t>
            </a:r>
            <a:r>
              <a:rPr lang="nl-NL" sz="2800" dirty="0"/>
              <a:t>doen </a:t>
            </a:r>
            <a:r>
              <a:rPr lang="nl-NL" sz="2800" dirty="0" smtClean="0"/>
              <a:t>zou je moeten afbouwen </a:t>
            </a:r>
            <a:r>
              <a:rPr lang="nl-NL" sz="2800" dirty="0"/>
              <a:t>of zelfs stoppen (de moeilijkste!)</a:t>
            </a:r>
          </a:p>
          <a:p>
            <a:pPr marL="514350" indent="-514350">
              <a:buFont typeface="+mj-lt"/>
              <a:buAutoNum type="arabicPeriod"/>
            </a:pPr>
            <a:r>
              <a:rPr lang="nl-NL" sz="2800" dirty="0" smtClean="0"/>
              <a:t>Welke nieuwe </a:t>
            </a:r>
            <a:r>
              <a:rPr lang="nl-NL" sz="2800" dirty="0"/>
              <a:t>dingen </a:t>
            </a:r>
            <a:r>
              <a:rPr lang="nl-NL" sz="2800" dirty="0" smtClean="0"/>
              <a:t>zou je moeten opstarten </a:t>
            </a:r>
            <a:r>
              <a:rPr lang="nl-NL" sz="2800" dirty="0"/>
              <a:t>of versnellen (de leukste!)</a:t>
            </a:r>
          </a:p>
          <a:p>
            <a:endParaRPr lang="nl-NL" sz="2800" dirty="0"/>
          </a:p>
          <a:p>
            <a:pPr marL="0" indent="0">
              <a:buNone/>
            </a:pPr>
            <a:endParaRPr lang="nl-NL" sz="2800" dirty="0"/>
          </a:p>
        </p:txBody>
      </p:sp>
      <p:sp>
        <p:nvSpPr>
          <p:cNvPr id="4" name="Tijdelijke aanduiding voor voettekst 3"/>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41342131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200" dirty="0" smtClean="0"/>
              <a:t>Perspectief 2</a:t>
            </a:r>
            <a:endParaRPr lang="nl-NL" sz="3200" dirty="0"/>
          </a:p>
        </p:txBody>
      </p:sp>
      <p:sp>
        <p:nvSpPr>
          <p:cNvPr id="3" name="Tijdelijke aanduiding voor inhoud 2"/>
          <p:cNvSpPr>
            <a:spLocks noGrp="1"/>
          </p:cNvSpPr>
          <p:nvPr>
            <p:ph idx="1"/>
          </p:nvPr>
        </p:nvSpPr>
        <p:spPr/>
        <p:txBody>
          <a:bodyPr/>
          <a:lstStyle/>
          <a:p>
            <a:r>
              <a:rPr lang="nl-NL" dirty="0"/>
              <a:t>T</a:t>
            </a:r>
            <a:r>
              <a:rPr lang="nl-NL" dirty="0" smtClean="0"/>
              <a:t>oetsen </a:t>
            </a:r>
            <a:r>
              <a:rPr lang="nl-NL" dirty="0"/>
              <a:t>van huidige plannen &amp; </a:t>
            </a:r>
            <a:r>
              <a:rPr lang="nl-NL" dirty="0" smtClean="0"/>
              <a:t>strategie</a:t>
            </a:r>
          </a:p>
          <a:p>
            <a:r>
              <a:rPr lang="nl-NL" dirty="0" smtClean="0"/>
              <a:t>Acties nu!</a:t>
            </a:r>
          </a:p>
          <a:p>
            <a:pPr marL="457200" lvl="1" indent="0">
              <a:buNone/>
            </a:pPr>
            <a:endParaRPr lang="nl-NL" sz="2400" dirty="0" smtClean="0"/>
          </a:p>
          <a:p>
            <a:pPr marL="457200" lvl="1" indent="0">
              <a:buNone/>
            </a:pPr>
            <a:endParaRPr lang="nl-NL" dirty="0"/>
          </a:p>
          <a:p>
            <a:pPr marL="457200" lvl="1" indent="0">
              <a:buNone/>
            </a:pPr>
            <a:r>
              <a:rPr lang="nl-NL" sz="2400" dirty="0" smtClean="0"/>
              <a:t> </a:t>
            </a:r>
          </a:p>
          <a:p>
            <a:pPr marL="457200" lvl="1" indent="0">
              <a:buNone/>
            </a:pPr>
            <a:endParaRPr lang="nl-NL" sz="2400" dirty="0" smtClean="0"/>
          </a:p>
          <a:p>
            <a:pPr marL="457200" lvl="1" indent="0">
              <a:buNone/>
            </a:pPr>
            <a:endParaRPr lang="nl-NL" sz="2400" dirty="0"/>
          </a:p>
        </p:txBody>
      </p:sp>
      <p:sp>
        <p:nvSpPr>
          <p:cNvPr id="4" name="Tijdelijke aanduiding voor voettekst 3"/>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32239996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24728" y="1052736"/>
            <a:ext cx="6779096" cy="1296144"/>
          </a:xfrm>
        </p:spPr>
        <p:txBody>
          <a:bodyPr/>
          <a:lstStyle/>
          <a:p>
            <a:r>
              <a:rPr lang="nl-NL" dirty="0" smtClean="0"/>
              <a:t>Perspectief 2: De wasstraat</a:t>
            </a:r>
            <a:endParaRPr lang="nl-NL" dirty="0"/>
          </a:p>
        </p:txBody>
      </p:sp>
      <p:sp>
        <p:nvSpPr>
          <p:cNvPr id="3" name="Tijdelijke aanduiding voor inhoud 2"/>
          <p:cNvSpPr>
            <a:spLocks noGrp="1"/>
          </p:cNvSpPr>
          <p:nvPr>
            <p:ph idx="1"/>
          </p:nvPr>
        </p:nvSpPr>
        <p:spPr>
          <a:xfrm>
            <a:off x="474224" y="2564904"/>
            <a:ext cx="8229600" cy="4032448"/>
          </a:xfrm>
        </p:spPr>
        <p:txBody>
          <a:bodyPr/>
          <a:lstStyle/>
          <a:p>
            <a:pPr marL="0" indent="0">
              <a:buNone/>
            </a:pPr>
            <a:r>
              <a:rPr lang="nl-NL" sz="2000" dirty="0" smtClean="0"/>
              <a:t>De wasstraat houdt </a:t>
            </a:r>
            <a:r>
              <a:rPr lang="nl-NL" sz="2000" dirty="0"/>
              <a:t>in visies en </a:t>
            </a:r>
            <a:r>
              <a:rPr lang="nl-NL" sz="2000" dirty="0" smtClean="0"/>
              <a:t>impliciete en expliciete strategieën bloot </a:t>
            </a:r>
            <a:r>
              <a:rPr lang="nl-NL" sz="2000" dirty="0"/>
              <a:t>stellen aan de ‘stormkracht’ van een scenario. </a:t>
            </a:r>
          </a:p>
          <a:p>
            <a:endParaRPr lang="nl-NL" sz="2000" dirty="0" smtClean="0"/>
          </a:p>
          <a:p>
            <a:r>
              <a:rPr lang="nl-NL" sz="2000" dirty="0" smtClean="0"/>
              <a:t>In </a:t>
            </a:r>
            <a:r>
              <a:rPr lang="nl-NL" sz="2000" dirty="0"/>
              <a:t>hoeverre </a:t>
            </a:r>
            <a:r>
              <a:rPr lang="nl-NL" sz="2000" dirty="0" smtClean="0"/>
              <a:t>snijden bestaande plannen hout in alle vier de scenario’s?</a:t>
            </a:r>
            <a:endParaRPr lang="nl-NL" sz="2000" dirty="0"/>
          </a:p>
          <a:p>
            <a:r>
              <a:rPr lang="nl-NL" sz="2000" dirty="0"/>
              <a:t>Welke risico’s, bedreigingen en kansen </a:t>
            </a:r>
            <a:r>
              <a:rPr lang="nl-NL" sz="2000" dirty="0" smtClean="0"/>
              <a:t>zijn er in </a:t>
            </a:r>
            <a:r>
              <a:rPr lang="nl-NL" sz="2000" dirty="0"/>
              <a:t>ieder van </a:t>
            </a:r>
            <a:r>
              <a:rPr lang="nl-NL" sz="2000" dirty="0" smtClean="0"/>
              <a:t>de vier </a:t>
            </a:r>
            <a:r>
              <a:rPr lang="nl-NL" sz="2000" dirty="0"/>
              <a:t>scenario’s en in hoeverre worden deze gedekt door het huidige plan? </a:t>
            </a:r>
            <a:endParaRPr lang="nl-NL" sz="2000" dirty="0" smtClean="0"/>
          </a:p>
          <a:p>
            <a:r>
              <a:rPr lang="nl-NL" sz="2000" dirty="0" smtClean="0"/>
              <a:t>Lees paragraaf 5.3 (</a:t>
            </a:r>
            <a:r>
              <a:rPr lang="nl-NL" sz="2000" dirty="0" err="1" smtClean="0"/>
              <a:t>blz</a:t>
            </a:r>
            <a:r>
              <a:rPr lang="nl-NL" sz="2000" dirty="0" smtClean="0"/>
              <a:t> 36 en 37): in welke mate komt de huidige strategie tegemoet aan de strategische opgaven voor de journalistiek die hier worden beschreven?</a:t>
            </a:r>
          </a:p>
          <a:p>
            <a:pPr marL="457200" lvl="1" indent="0">
              <a:buNone/>
            </a:pPr>
            <a:endParaRPr lang="nl-NL" sz="2000" dirty="0"/>
          </a:p>
          <a:p>
            <a:endParaRPr lang="nl-NL" sz="2000" dirty="0"/>
          </a:p>
        </p:txBody>
      </p:sp>
      <p:sp>
        <p:nvSpPr>
          <p:cNvPr id="4" name="Tijdelijke aanduiding voor voettekst 3"/>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6402834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Perspectief: acties nu!</a:t>
            </a:r>
            <a:endParaRPr lang="nl-NL" dirty="0"/>
          </a:p>
        </p:txBody>
      </p:sp>
      <p:sp>
        <p:nvSpPr>
          <p:cNvPr id="3" name="Tijdelijke aanduiding voor inhoud 2"/>
          <p:cNvSpPr>
            <a:spLocks noGrp="1"/>
          </p:cNvSpPr>
          <p:nvPr>
            <p:ph idx="1"/>
          </p:nvPr>
        </p:nvSpPr>
        <p:spPr/>
        <p:txBody>
          <a:bodyPr/>
          <a:lstStyle/>
          <a:p>
            <a:pPr marL="0" indent="0">
              <a:buNone/>
            </a:pPr>
            <a:r>
              <a:rPr lang="nl-NL" dirty="0" smtClean="0"/>
              <a:t>Opties, monitoring en ‘wasstraat’ eisen </a:t>
            </a:r>
            <a:r>
              <a:rPr lang="nl-NL" dirty="0" err="1" smtClean="0"/>
              <a:t>alledrie</a:t>
            </a:r>
            <a:r>
              <a:rPr lang="nl-NL" dirty="0" smtClean="0"/>
              <a:t> acties nu. Welke zijn dat?</a:t>
            </a:r>
          </a:p>
          <a:p>
            <a:r>
              <a:rPr lang="nl-NL" dirty="0" smtClean="0"/>
              <a:t>Komend kwartaal?</a:t>
            </a:r>
          </a:p>
          <a:p>
            <a:r>
              <a:rPr lang="nl-NL" dirty="0" smtClean="0"/>
              <a:t>Komend jaar?</a:t>
            </a:r>
          </a:p>
          <a:p>
            <a:r>
              <a:rPr lang="nl-NL" dirty="0" smtClean="0"/>
              <a:t>Komende drie jaar?</a:t>
            </a:r>
            <a:endParaRPr lang="nl-NL" dirty="0"/>
          </a:p>
        </p:txBody>
      </p:sp>
      <p:sp>
        <p:nvSpPr>
          <p:cNvPr id="4" name="Tijdelijke aanduiding voor voettekst 3"/>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23548902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z="3200" dirty="0" smtClean="0"/>
              <a:t>Perspectief 3</a:t>
            </a:r>
            <a:endParaRPr lang="nl-NL" sz="3200" dirty="0"/>
          </a:p>
        </p:txBody>
      </p:sp>
      <p:sp>
        <p:nvSpPr>
          <p:cNvPr id="3" name="Tijdelijke aanduiding voor inhoud 2"/>
          <p:cNvSpPr>
            <a:spLocks noGrp="1"/>
          </p:cNvSpPr>
          <p:nvPr>
            <p:ph idx="1"/>
          </p:nvPr>
        </p:nvSpPr>
        <p:spPr/>
        <p:txBody>
          <a:bodyPr/>
          <a:lstStyle/>
          <a:p>
            <a:pPr marL="457200" lvl="1" indent="0">
              <a:buNone/>
            </a:pPr>
            <a:r>
              <a:rPr lang="nl-NL" sz="2400" dirty="0" smtClean="0"/>
              <a:t>Wenselijkheid </a:t>
            </a:r>
            <a:r>
              <a:rPr lang="nl-NL" sz="2400" dirty="0"/>
              <a:t>van de scenario’s </a:t>
            </a:r>
            <a:r>
              <a:rPr lang="nl-NL" sz="2400" dirty="0" smtClean="0"/>
              <a:t>verkennen &amp; </a:t>
            </a:r>
            <a:r>
              <a:rPr lang="nl-NL" sz="2400" dirty="0"/>
              <a:t>mogelijkheden tot </a:t>
            </a:r>
            <a:r>
              <a:rPr lang="nl-NL" sz="2400" dirty="0" smtClean="0"/>
              <a:t>beïnvloeding onderzoeken</a:t>
            </a:r>
          </a:p>
          <a:p>
            <a:pPr marL="457200" lvl="1" indent="0">
              <a:buNone/>
            </a:pPr>
            <a:endParaRPr lang="nl-NL" sz="2400" dirty="0"/>
          </a:p>
          <a:p>
            <a:pPr marL="457200" lvl="1" indent="0">
              <a:buNone/>
            </a:pPr>
            <a:endParaRPr lang="nl-NL" sz="2400" dirty="0" smtClean="0"/>
          </a:p>
          <a:p>
            <a:pPr marL="457200" lvl="1" indent="0">
              <a:buNone/>
            </a:pPr>
            <a:endParaRPr lang="nl-NL" sz="2400" dirty="0"/>
          </a:p>
        </p:txBody>
      </p:sp>
      <p:sp>
        <p:nvSpPr>
          <p:cNvPr id="4" name="Tijdelijke aanduiding voor voettekst 3"/>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23242155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Perspectief 3: vragen bij de scenario’s</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Welk scenario achten jullie het meest waarschijnlijk en waarom?</a:t>
            </a:r>
          </a:p>
          <a:p>
            <a:r>
              <a:rPr lang="nl-NL" dirty="0" smtClean="0"/>
              <a:t>Welk scenario achten jullie het meest wenselijk en waarom?</a:t>
            </a:r>
          </a:p>
          <a:p>
            <a:r>
              <a:rPr lang="nl-NL" dirty="0" smtClean="0"/>
              <a:t>Welk scenario vrezen jullie en waarom?</a:t>
            </a:r>
          </a:p>
          <a:p>
            <a:r>
              <a:rPr lang="nl-NL" dirty="0" smtClean="0"/>
              <a:t>Zijn er mogelijkheden binnen jullie bereik om te bevorderen dat een scenario wel of niet werkelijkheid wordt?</a:t>
            </a:r>
          </a:p>
          <a:p>
            <a:r>
              <a:rPr lang="nl-NL" dirty="0" smtClean="0"/>
              <a:t>Op welke wijze kunnen jullie de interventie-mogelijkheden vergroten (denk vb. aan in samenwerking optrekken)</a:t>
            </a:r>
            <a:endParaRPr lang="nl-NL" dirty="0"/>
          </a:p>
        </p:txBody>
      </p:sp>
      <p:sp>
        <p:nvSpPr>
          <p:cNvPr id="4" name="Tijdelijke aanduiding voor voettekst 3"/>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941665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el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a:r>
              <a:rPr lang="nl-NL" dirty="0" smtClean="0">
                <a:latin typeface="News Gothic MT" charset="0"/>
                <a:ea typeface="ＭＳ Ｐゴシック" charset="0"/>
                <a:cs typeface="ＭＳ Ｐゴシック" charset="0"/>
              </a:rPr>
              <a:t>SVDJ-studie naar de toekomst van de journalistiek</a:t>
            </a:r>
            <a:endParaRPr lang="nl-NL" dirty="0">
              <a:latin typeface="News Gothic MT" charset="0"/>
              <a:ea typeface="ＭＳ Ｐゴシック" charset="0"/>
              <a:cs typeface="ＭＳ Ｐゴシック" charset="0"/>
            </a:endParaRPr>
          </a:p>
        </p:txBody>
      </p:sp>
      <p:sp>
        <p:nvSpPr>
          <p:cNvPr id="3"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nl-NL" sz="2000" dirty="0" smtClean="0">
                <a:solidFill>
                  <a:srgbClr val="FFFFFF"/>
                </a:solidFill>
                <a:latin typeface="News Gothic MT" charset="0"/>
                <a:ea typeface="ＭＳ Ｐゴシック" charset="0"/>
                <a:cs typeface="ＭＳ Ｐゴシック" charset="0"/>
              </a:rPr>
              <a:t>In een interactief </a:t>
            </a:r>
            <a:r>
              <a:rPr lang="nl-NL" sz="2000" dirty="0" smtClean="0">
                <a:latin typeface="News Gothic MT" charset="0"/>
                <a:ea typeface="ＭＳ Ｐゴシック" charset="0"/>
                <a:cs typeface="ＭＳ Ｐゴシック" charset="0"/>
              </a:rPr>
              <a:t>proces met ruim 150 journalisten, wetenschappers, uitgevers, bestuurders, hoofdredacteuren, opleiders &amp; filosofen is een toekomststudie uitgevoerd. </a:t>
            </a:r>
          </a:p>
          <a:p>
            <a:endParaRPr lang="nl-NL" sz="2000" dirty="0" smtClean="0">
              <a:latin typeface="News Gothic MT" charset="0"/>
              <a:ea typeface="ＭＳ Ｐゴシック" charset="0"/>
              <a:cs typeface="ＭＳ Ｐゴシック" charset="0"/>
            </a:endParaRPr>
          </a:p>
          <a:p>
            <a:pPr marL="0" indent="0">
              <a:buNone/>
            </a:pPr>
            <a:r>
              <a:rPr lang="nl-NL" sz="2000" dirty="0" smtClean="0">
                <a:latin typeface="News Gothic MT" charset="0"/>
                <a:ea typeface="ＭＳ Ｐゴシック" charset="0"/>
                <a:cs typeface="ＭＳ Ｐゴシック" charset="0"/>
              </a:rPr>
              <a:t>Dat heeft geresulteerd in: </a:t>
            </a:r>
            <a:endParaRPr lang="nl-NL" sz="2000" dirty="0">
              <a:latin typeface="News Gothic MT" charset="0"/>
              <a:ea typeface="ＭＳ Ｐゴシック" charset="0"/>
              <a:cs typeface="ＭＳ Ｐゴシック" charset="0"/>
            </a:endParaRPr>
          </a:p>
          <a:p>
            <a:r>
              <a:rPr lang="nl-NL" sz="2000" dirty="0" smtClean="0">
                <a:latin typeface="News Gothic MT" charset="0"/>
                <a:ea typeface="ＭＳ Ｐゴシック" charset="0"/>
                <a:cs typeface="ＭＳ Ｐゴシック" charset="0"/>
              </a:rPr>
              <a:t>Rapport </a:t>
            </a:r>
            <a:r>
              <a:rPr lang="nl-NL" sz="2000" dirty="0">
                <a:latin typeface="News Gothic MT" charset="0"/>
                <a:ea typeface="ＭＳ Ｐゴシック" charset="0"/>
                <a:cs typeface="ＭＳ Ｐゴシック" charset="0"/>
              </a:rPr>
              <a:t>voor de Tweede Kamer als materiaal voor politiek debat over de toekomst van de </a:t>
            </a:r>
            <a:r>
              <a:rPr lang="nl-NL" sz="2000" dirty="0" smtClean="0">
                <a:latin typeface="News Gothic MT" charset="0"/>
                <a:ea typeface="ＭＳ Ｐゴシック" charset="0"/>
                <a:cs typeface="ＭＳ Ｐゴシック" charset="0"/>
              </a:rPr>
              <a:t>journalistiek</a:t>
            </a:r>
          </a:p>
          <a:p>
            <a:r>
              <a:rPr lang="nl-NL" sz="2000" dirty="0" smtClean="0">
                <a:latin typeface="News Gothic MT" charset="0"/>
                <a:ea typeface="ＭＳ Ｐゴシック" charset="0"/>
                <a:cs typeface="ＭＳ Ｐゴシック" charset="0"/>
                <a:hlinkClick r:id="rId2"/>
              </a:rPr>
              <a:t>www.journalistiek2025.nl</a:t>
            </a:r>
            <a:r>
              <a:rPr lang="nl-NL" sz="2000" dirty="0" smtClean="0">
                <a:latin typeface="News Gothic MT" charset="0"/>
                <a:ea typeface="ＭＳ Ｐゴシック" charset="0"/>
                <a:cs typeface="ＭＳ Ｐゴシック" charset="0"/>
              </a:rPr>
              <a:t>, website die </a:t>
            </a:r>
            <a:r>
              <a:rPr lang="nl-NL" sz="2000" dirty="0">
                <a:latin typeface="News Gothic MT" charset="0"/>
                <a:ea typeface="ＭＳ Ｐゴシック" charset="0"/>
                <a:cs typeface="ＭＳ Ｐゴシック" charset="0"/>
              </a:rPr>
              <a:t>trends en scenario’s overzichtelijk presenteert en de veranderingen invoelbaar </a:t>
            </a:r>
            <a:r>
              <a:rPr lang="nl-NL" sz="2000" dirty="0" smtClean="0">
                <a:latin typeface="News Gothic MT" charset="0"/>
                <a:ea typeface="ＭＳ Ｐゴシック" charset="0"/>
                <a:cs typeface="ＭＳ Ｐゴシック" charset="0"/>
              </a:rPr>
              <a:t>maakt</a:t>
            </a:r>
            <a:endParaRPr lang="nl-NL" sz="2000" dirty="0">
              <a:latin typeface="News Gothic MT" charset="0"/>
              <a:ea typeface="ＭＳ Ｐゴシック" charset="0"/>
              <a:cs typeface="ＭＳ Ｐゴシック" charset="0"/>
            </a:endParaRPr>
          </a:p>
          <a:p>
            <a:r>
              <a:rPr lang="nl-NL" sz="2000" dirty="0" smtClean="0">
                <a:latin typeface="News Gothic MT" charset="0"/>
                <a:ea typeface="ＭＳ Ｐゴシック" charset="0"/>
                <a:cs typeface="ＭＳ Ｐゴシック" charset="0"/>
              </a:rPr>
              <a:t>Draaiboeken voor werksessies </a:t>
            </a:r>
            <a:r>
              <a:rPr lang="nl-NL" sz="2000" dirty="0">
                <a:latin typeface="News Gothic MT" charset="0"/>
                <a:ea typeface="ＭＳ Ｐゴシック" charset="0"/>
                <a:cs typeface="ＭＳ Ｐゴシック" charset="0"/>
              </a:rPr>
              <a:t>over de scenario’s waarmee journalisten en journalistieke organisaties geholpen worden bij vernieuwingsslag die ze aan het maken zijn</a:t>
            </a:r>
          </a:p>
          <a:p>
            <a:endParaRPr lang="nl-NL" sz="2000" dirty="0">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2697097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4"/>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rIns="91440" numCol="1" anchor="t" anchorCtr="0" compatLnSpc="1">
            <a:prstTxWarp prst="textNoShape">
              <a:avLst/>
            </a:prstTxWarp>
          </a:bodyPr>
          <a:lstStyle/>
          <a:p>
            <a:pPr algn="l"/>
            <a:r>
              <a:rPr lang="nl-NL" sz="3200" dirty="0" smtClean="0">
                <a:solidFill>
                  <a:schemeClr val="tx1"/>
                </a:solidFill>
                <a:latin typeface="News Gothic MT" charset="0"/>
                <a:ea typeface="ＭＳ Ｐゴシック" charset="0"/>
                <a:cs typeface="ＭＳ Ｐゴシック" charset="0"/>
              </a:rPr>
              <a:t>Deel 3</a:t>
            </a:r>
            <a:r>
              <a:rPr lang="nl-NL" sz="3200" dirty="0" smtClean="0">
                <a:latin typeface="News Gothic MT" charset="0"/>
                <a:ea typeface="ＭＳ Ｐゴシック" charset="0"/>
                <a:cs typeface="ＭＳ Ｐゴシック" charset="0"/>
              </a:rPr>
              <a:t>: </a:t>
            </a:r>
            <a:r>
              <a:rPr lang="nl-NL" sz="3200" dirty="0">
                <a:latin typeface="News Gothic MT" charset="0"/>
                <a:ea typeface="ＭＳ Ｐゴシック" charset="0"/>
                <a:cs typeface="ＭＳ Ｐゴシック" charset="0"/>
              </a:rPr>
              <a:t>p</a:t>
            </a:r>
            <a:r>
              <a:rPr lang="nl-NL" sz="3200" dirty="0" smtClean="0">
                <a:solidFill>
                  <a:schemeClr val="tx1"/>
                </a:solidFill>
                <a:latin typeface="News Gothic MT" charset="0"/>
                <a:ea typeface="ＭＳ Ｐゴシック" charset="0"/>
                <a:cs typeface="ＭＳ Ｐゴシック" charset="0"/>
              </a:rPr>
              <a:t>raktische handleiding werken met scenario’s</a:t>
            </a:r>
            <a:endParaRPr lang="nl-NL" sz="3200" dirty="0">
              <a:solidFill>
                <a:schemeClr val="tx1"/>
              </a:solidFill>
              <a:latin typeface="News Gothic MT" charset="0"/>
              <a:ea typeface="ＭＳ Ｐゴシック" charset="0"/>
              <a:cs typeface="ＭＳ Ｐゴシック" charset="0"/>
            </a:endParaRPr>
          </a:p>
        </p:txBody>
      </p:sp>
      <p:sp>
        <p:nvSpPr>
          <p:cNvPr id="3" name="Tijdelijke aanduiding voor voettekst 2"/>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6183752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pPr algn="l"/>
            <a:r>
              <a:rPr lang="nl-NL" dirty="0" smtClean="0"/>
              <a:t>Toelichting </a:t>
            </a:r>
            <a:endParaRPr lang="nl-NL" dirty="0"/>
          </a:p>
        </p:txBody>
      </p:sp>
      <p:sp>
        <p:nvSpPr>
          <p:cNvPr id="5" name="Tijdelijke aanduiding voor inhoud 4"/>
          <p:cNvSpPr>
            <a:spLocks noGrp="1"/>
          </p:cNvSpPr>
          <p:nvPr>
            <p:ph idx="1"/>
          </p:nvPr>
        </p:nvSpPr>
        <p:spPr/>
        <p:txBody>
          <a:bodyPr/>
          <a:lstStyle/>
          <a:p>
            <a:pPr marL="0" indent="0">
              <a:buNone/>
            </a:pPr>
            <a:r>
              <a:rPr lang="nl-NL" sz="1400" dirty="0" smtClean="0"/>
              <a:t>Deze presentatie kun je gebruiken om je met behulp van de scenario’s te verdiepen in de toekomst van de journalistiek en jullie rol daarin.</a:t>
            </a:r>
          </a:p>
          <a:p>
            <a:pPr marL="0" indent="0">
              <a:buNone/>
            </a:pPr>
            <a:r>
              <a:rPr lang="nl-NL" sz="1400" dirty="0" smtClean="0"/>
              <a:t> </a:t>
            </a:r>
          </a:p>
          <a:p>
            <a:pPr marL="0" indent="0">
              <a:buNone/>
            </a:pPr>
            <a:r>
              <a:rPr lang="nl-NL" sz="1400" dirty="0" smtClean="0"/>
              <a:t>De </a:t>
            </a:r>
            <a:r>
              <a:rPr lang="nl-NL" sz="1400" dirty="0"/>
              <a:t>meest vruchtbare werkwijze is dat te doen in een of meerdere werksessies in een gemêleerde </a:t>
            </a:r>
            <a:r>
              <a:rPr lang="nl-NL" sz="1400" dirty="0" smtClean="0"/>
              <a:t>groep. </a:t>
            </a:r>
          </a:p>
          <a:p>
            <a:pPr marL="0" indent="0">
              <a:buNone/>
            </a:pPr>
            <a:endParaRPr lang="nl-NL" sz="1400" dirty="0"/>
          </a:p>
          <a:p>
            <a:pPr marL="0" indent="0">
              <a:buNone/>
            </a:pPr>
            <a:r>
              <a:rPr lang="nl-NL" sz="1400" dirty="0" smtClean="0"/>
              <a:t>We </a:t>
            </a:r>
            <a:r>
              <a:rPr lang="nl-NL" sz="1400" dirty="0"/>
              <a:t>adviseren jullie om 1 persoon aan te wijzen als begeleider van de werksessie. </a:t>
            </a:r>
          </a:p>
          <a:p>
            <a:pPr marL="0" indent="0">
              <a:buNone/>
            </a:pPr>
            <a:endParaRPr lang="nl-NL" sz="1400" dirty="0"/>
          </a:p>
          <a:p>
            <a:pPr marL="0" indent="0">
              <a:buNone/>
            </a:pPr>
            <a:r>
              <a:rPr lang="nl-NL" sz="1400" dirty="0" smtClean="0"/>
              <a:t>De slides bevatten op sommige plaatsen notities voor de begeleider van de werksessie.</a:t>
            </a:r>
          </a:p>
          <a:p>
            <a:pPr marL="0" indent="0">
              <a:buNone/>
            </a:pPr>
            <a:endParaRPr lang="nl-NL" sz="1400" dirty="0"/>
          </a:p>
          <a:p>
            <a:pPr marL="0" indent="0">
              <a:buNone/>
            </a:pPr>
            <a:r>
              <a:rPr lang="nl-NL" sz="1400" dirty="0" smtClean="0"/>
              <a:t>NB</a:t>
            </a:r>
          </a:p>
          <a:p>
            <a:pPr marL="0" indent="0">
              <a:buNone/>
            </a:pPr>
            <a:r>
              <a:rPr lang="nl-NL" sz="1400" dirty="0" smtClean="0"/>
              <a:t>Wanneer verwezen wordt naar paginanummers, bedoelen we het SVDJ-rapport </a:t>
            </a:r>
            <a:r>
              <a:rPr lang="nl-NL" sz="1400" i="1" dirty="0" smtClean="0"/>
              <a:t>Anders nog nieuws?</a:t>
            </a:r>
            <a:r>
              <a:rPr lang="nl-NL" sz="1400" dirty="0" smtClean="0"/>
              <a:t>, wanneer we verwijzen naar slides bedoelen we deze PowerPointpresentatie</a:t>
            </a:r>
            <a:endParaRPr lang="nl-NL" sz="1400" i="1" dirty="0"/>
          </a:p>
          <a:p>
            <a:pPr marL="0" indent="0">
              <a:buNone/>
            </a:pPr>
            <a:endParaRPr lang="nl-NL" sz="1400" dirty="0" smtClean="0"/>
          </a:p>
          <a:p>
            <a:pPr marL="0" indent="0">
              <a:buNone/>
            </a:pPr>
            <a:endParaRPr lang="nl-NL" sz="1400" dirty="0"/>
          </a:p>
          <a:p>
            <a:pPr marL="0" indent="0">
              <a:buNone/>
            </a:pPr>
            <a:endParaRPr lang="nl-NL" sz="1400" dirty="0" smtClean="0"/>
          </a:p>
          <a:p>
            <a:pPr marL="0" indent="0">
              <a:buNone/>
            </a:pPr>
            <a:endParaRPr lang="nl-NL" sz="1400" dirty="0"/>
          </a:p>
          <a:p>
            <a:pPr marL="0" indent="0">
              <a:buNone/>
            </a:pPr>
            <a:endParaRPr lang="nl-NL" sz="1400" dirty="0" smtClean="0"/>
          </a:p>
          <a:p>
            <a:pPr marL="0" indent="0">
              <a:buNone/>
            </a:pPr>
            <a:endParaRPr lang="nl-NL" sz="1400" dirty="0"/>
          </a:p>
        </p:txBody>
      </p:sp>
      <p:sp>
        <p:nvSpPr>
          <p:cNvPr id="2" name="Tijdelijke aanduiding voor voettekst 1"/>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15275902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smtClean="0"/>
              <a:t>Voorbereiding van de werksessie (1)</a:t>
            </a:r>
            <a:endParaRPr lang="nl-NL" dirty="0"/>
          </a:p>
        </p:txBody>
      </p:sp>
      <p:sp>
        <p:nvSpPr>
          <p:cNvPr id="5" name="Tijdelijke aanduiding voor inhoud 4"/>
          <p:cNvSpPr>
            <a:spLocks noGrp="1"/>
          </p:cNvSpPr>
          <p:nvPr>
            <p:ph idx="1"/>
          </p:nvPr>
        </p:nvSpPr>
        <p:spPr/>
        <p:txBody>
          <a:bodyPr/>
          <a:lstStyle/>
          <a:p>
            <a:pPr marL="0" indent="0">
              <a:buNone/>
            </a:pPr>
            <a:r>
              <a:rPr lang="nl-NL" sz="1400" dirty="0" smtClean="0"/>
              <a:t>Reserveer minimaal 2,5 uur voor de werksessie  </a:t>
            </a:r>
          </a:p>
          <a:p>
            <a:pPr marL="0" indent="0">
              <a:buNone/>
            </a:pPr>
            <a:endParaRPr lang="nl-NL" sz="1400" dirty="0" smtClean="0"/>
          </a:p>
          <a:p>
            <a:pPr marL="0" indent="0">
              <a:buNone/>
            </a:pPr>
            <a:r>
              <a:rPr lang="nl-NL" sz="1400" dirty="0" smtClean="0"/>
              <a:t>Denk goed na over de groepssamenstelling. Vaak werkt het beste om een mix van leeftijden, ervaring en expertise aan boord te hebben. Bijvoorbeeld: journalisten, uitgevers, freelancers, marketing &amp; verkoop.</a:t>
            </a:r>
          </a:p>
          <a:p>
            <a:pPr marL="0" indent="0">
              <a:buNone/>
            </a:pPr>
            <a:endParaRPr lang="nl-NL" sz="1400" dirty="0"/>
          </a:p>
          <a:p>
            <a:pPr marL="0" indent="0">
              <a:buNone/>
            </a:pPr>
            <a:r>
              <a:rPr lang="nl-NL" sz="1400" dirty="0" smtClean="0"/>
              <a:t>Alle deelnemers lezen vooraf het SVDJ-rapport (download van www.journalistiek2025.nl). </a:t>
            </a:r>
          </a:p>
          <a:p>
            <a:pPr marL="0" indent="0">
              <a:buNone/>
            </a:pPr>
            <a:endParaRPr lang="nl-NL" sz="1400" dirty="0"/>
          </a:p>
          <a:p>
            <a:pPr marL="0" indent="0">
              <a:buNone/>
            </a:pPr>
            <a:r>
              <a:rPr lang="nl-NL" sz="1400" dirty="0" smtClean="0"/>
              <a:t>De begeleider neem de volgende materialen mee voor de aanwezigen:</a:t>
            </a:r>
          </a:p>
          <a:p>
            <a:r>
              <a:rPr lang="nl-NL" sz="1400" dirty="0" smtClean="0"/>
              <a:t>de samenvatting uit het rapport voor alle deelnemers (blz. 4 &amp; 5); </a:t>
            </a:r>
          </a:p>
          <a:p>
            <a:r>
              <a:rPr lang="nl-NL" sz="1400" dirty="0"/>
              <a:t>o</a:t>
            </a:r>
            <a:r>
              <a:rPr lang="nl-NL" sz="1400" dirty="0" smtClean="0"/>
              <a:t>verzicht van de trends (blz. 24)</a:t>
            </a:r>
          </a:p>
          <a:p>
            <a:r>
              <a:rPr lang="nl-NL" sz="1400" dirty="0"/>
              <a:t>k</a:t>
            </a:r>
            <a:r>
              <a:rPr lang="nl-NL" sz="1400" dirty="0" smtClean="0"/>
              <a:t>orte beschrijvingen van de scenario’s (blz. 28)</a:t>
            </a:r>
          </a:p>
          <a:p>
            <a:endParaRPr lang="nl-NL" sz="1400" dirty="0"/>
          </a:p>
          <a:p>
            <a:pPr marL="0" indent="0">
              <a:buNone/>
            </a:pPr>
            <a:r>
              <a:rPr lang="nl-NL" sz="1400" dirty="0" smtClean="0"/>
              <a:t>De begeleider leest deze presentatie door en past waar nodig aan (zie de volgende slide)</a:t>
            </a:r>
          </a:p>
          <a:p>
            <a:pPr marL="0" indent="0">
              <a:buNone/>
            </a:pPr>
            <a:endParaRPr lang="nl-NL" sz="1400" dirty="0" smtClean="0"/>
          </a:p>
          <a:p>
            <a:pPr marL="0" indent="0">
              <a:buNone/>
            </a:pPr>
            <a:endParaRPr lang="nl-NL" sz="1400" dirty="0"/>
          </a:p>
          <a:p>
            <a:pPr marL="0" indent="0">
              <a:buNone/>
            </a:pPr>
            <a:endParaRPr lang="nl-NL" sz="1400" dirty="0" smtClean="0"/>
          </a:p>
          <a:p>
            <a:pPr marL="0" indent="0">
              <a:buNone/>
            </a:pPr>
            <a:r>
              <a:rPr lang="nl-NL" sz="1400" dirty="0"/>
              <a:t> </a:t>
            </a:r>
          </a:p>
        </p:txBody>
      </p:sp>
      <p:sp>
        <p:nvSpPr>
          <p:cNvPr id="2" name="Tijdelijke aanduiding voor voettekst 1"/>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193311680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smtClean="0"/>
              <a:t>Voorbereiding van de werksessie (2)</a:t>
            </a:r>
            <a:endParaRPr lang="nl-NL" dirty="0"/>
          </a:p>
        </p:txBody>
      </p:sp>
      <p:sp>
        <p:nvSpPr>
          <p:cNvPr id="5" name="Tijdelijke aanduiding voor inhoud 4"/>
          <p:cNvSpPr>
            <a:spLocks noGrp="1"/>
          </p:cNvSpPr>
          <p:nvPr>
            <p:ph idx="1"/>
          </p:nvPr>
        </p:nvSpPr>
        <p:spPr/>
        <p:txBody>
          <a:bodyPr/>
          <a:lstStyle/>
          <a:p>
            <a:pPr marL="0" indent="0">
              <a:buNone/>
            </a:pPr>
            <a:endParaRPr lang="nl-NL" sz="1400" dirty="0" smtClean="0"/>
          </a:p>
          <a:p>
            <a:pPr marL="0" indent="0">
              <a:buNone/>
            </a:pPr>
            <a:r>
              <a:rPr lang="nl-NL" sz="1400" dirty="0" smtClean="0"/>
              <a:t>Deze presentatie geeft eerst een korte samenvatting van het maakproces van de scenario’s, beschrijft de waarde van de scenario’s en leidt de vier verschillende scenario’s in. </a:t>
            </a:r>
          </a:p>
          <a:p>
            <a:pPr marL="0" indent="0">
              <a:buNone/>
            </a:pPr>
            <a:endParaRPr lang="nl-NL" sz="1400" dirty="0"/>
          </a:p>
          <a:p>
            <a:pPr marL="0" indent="0">
              <a:buNone/>
            </a:pPr>
            <a:r>
              <a:rPr lang="nl-NL" sz="1400" dirty="0"/>
              <a:t>Vervolgens zijn er drie verschillende manieren om met de scenario’s te werken </a:t>
            </a:r>
            <a:r>
              <a:rPr lang="nl-NL" sz="1400" dirty="0" smtClean="0"/>
              <a:t>(we noemen dat in deze presentatie drie </a:t>
            </a:r>
            <a:r>
              <a:rPr lang="nl-NL" sz="1400" dirty="0"/>
              <a:t>perspectieven). Je kunt daaruit een keuze maken, of ze alle drie doen. Wanneer je er een kiest, is ons advies om in dat geval perspectief 1 te nemen omdat dit de kern van scenario-denken vertegenwoordigt: de toekomst zelf doorleven, alvorens onderbouwde keuzes te maken.</a:t>
            </a:r>
          </a:p>
          <a:p>
            <a:pPr marL="0" indent="0">
              <a:buNone/>
            </a:pPr>
            <a:endParaRPr lang="nl-NL" sz="1400" strike="sngStrike" dirty="0" smtClean="0"/>
          </a:p>
          <a:p>
            <a:pPr marL="0" indent="0">
              <a:buNone/>
            </a:pPr>
            <a:endParaRPr lang="nl-NL" sz="1400" dirty="0" smtClean="0"/>
          </a:p>
          <a:p>
            <a:pPr marL="0" indent="0">
              <a:buNone/>
            </a:pPr>
            <a:r>
              <a:rPr lang="nl-NL" sz="1400" dirty="0"/>
              <a:t> </a:t>
            </a:r>
          </a:p>
        </p:txBody>
      </p:sp>
      <p:sp>
        <p:nvSpPr>
          <p:cNvPr id="2" name="Tijdelijke aanduiding voor voettekst 1"/>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15577012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nl-NL" dirty="0">
                <a:solidFill>
                  <a:srgbClr val="FFFFFF"/>
                </a:solidFill>
                <a:latin typeface="News Gothic MT" charset="0"/>
                <a:ea typeface="ＭＳ Ｐゴシック" charset="0"/>
                <a:cs typeface="ＭＳ Ｐゴシック" charset="0"/>
              </a:rPr>
              <a:t>Hoe zijn de scenario’s gemaakt?</a:t>
            </a:r>
          </a:p>
        </p:txBody>
      </p:sp>
      <p:sp>
        <p:nvSpPr>
          <p:cNvPr id="35843" name="Content Placeholder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ts val="3275"/>
              </a:lnSpc>
            </a:pPr>
            <a:r>
              <a:rPr lang="nl-NL" sz="2400" dirty="0" smtClean="0">
                <a:solidFill>
                  <a:srgbClr val="FFFFFF"/>
                </a:solidFill>
                <a:latin typeface="News Gothic MT" charset="0"/>
                <a:ea typeface="ＭＳ Ｐゴシック" charset="0"/>
                <a:cs typeface="ＭＳ Ｐゴシック" charset="0"/>
              </a:rPr>
              <a:t>Trends zijn verzameld en geanalyseerd</a:t>
            </a:r>
            <a:endParaRPr lang="nl-NL" sz="2400" dirty="0">
              <a:solidFill>
                <a:srgbClr val="FFFFFF"/>
              </a:solidFill>
              <a:latin typeface="News Gothic MT" charset="0"/>
              <a:ea typeface="ＭＳ Ｐゴシック" charset="0"/>
              <a:cs typeface="ＭＳ Ｐゴシック" charset="0"/>
            </a:endParaRPr>
          </a:p>
          <a:p>
            <a:pPr eaLnBrk="1" hangingPunct="1">
              <a:lnSpc>
                <a:spcPts val="3275"/>
              </a:lnSpc>
            </a:pPr>
            <a:r>
              <a:rPr lang="nl-NL" sz="2400" dirty="0">
                <a:solidFill>
                  <a:srgbClr val="FFFFFF"/>
                </a:solidFill>
                <a:latin typeface="News Gothic MT" charset="0"/>
                <a:ea typeface="ＭＳ Ｐゴシック" charset="0"/>
                <a:cs typeface="ＭＳ Ｐゴシック" charset="0"/>
              </a:rPr>
              <a:t>Trends met de meeste impact zijn geselecteerd</a:t>
            </a:r>
          </a:p>
          <a:p>
            <a:pPr eaLnBrk="1" hangingPunct="1">
              <a:lnSpc>
                <a:spcPts val="3275"/>
              </a:lnSpc>
            </a:pPr>
            <a:r>
              <a:rPr lang="nl-NL" sz="2400" dirty="0">
                <a:solidFill>
                  <a:srgbClr val="FFFFFF"/>
                </a:solidFill>
                <a:latin typeface="News Gothic MT" charset="0"/>
                <a:ea typeface="ＭＳ Ｐゴシック" charset="0"/>
                <a:cs typeface="ＭＳ Ｐゴシック" charset="0"/>
              </a:rPr>
              <a:t>Fundamentele onzekerheden zijn tegen elkaar afgezet</a:t>
            </a:r>
          </a:p>
          <a:p>
            <a:pPr eaLnBrk="1" hangingPunct="1">
              <a:lnSpc>
                <a:spcPts val="3275"/>
              </a:lnSpc>
            </a:pPr>
            <a:r>
              <a:rPr lang="nl-NL" sz="2400" dirty="0">
                <a:solidFill>
                  <a:srgbClr val="FFFFFF"/>
                </a:solidFill>
                <a:latin typeface="News Gothic MT" charset="0"/>
                <a:ea typeface="ＭＳ Ｐゴシック" charset="0"/>
                <a:cs typeface="ＭＳ Ｐゴシック" charset="0"/>
              </a:rPr>
              <a:t>Waardoor sterk verschillende mogelijke toekomsten ontstaan</a:t>
            </a:r>
          </a:p>
          <a:p>
            <a:pPr eaLnBrk="1" hangingPunct="1">
              <a:lnSpc>
                <a:spcPts val="3275"/>
              </a:lnSpc>
            </a:pPr>
            <a:endParaRPr lang="nl-NL" sz="2400" dirty="0">
              <a:solidFill>
                <a:srgbClr val="FFFFFF"/>
              </a:solidFill>
              <a:latin typeface="News Gothic MT" charset="0"/>
              <a:ea typeface="ＭＳ Ｐゴシック" charset="0"/>
              <a:cs typeface="ＭＳ Ｐゴシック" charset="0"/>
            </a:endParaRPr>
          </a:p>
          <a:p>
            <a:pPr marL="0" indent="0">
              <a:buNone/>
            </a:pPr>
            <a:r>
              <a:rPr lang="nl-NL" sz="1800" dirty="0"/>
              <a:t>NB</a:t>
            </a:r>
          </a:p>
          <a:p>
            <a:pPr marL="0" indent="0">
              <a:buNone/>
            </a:pPr>
            <a:r>
              <a:rPr lang="nl-NL" sz="1800" dirty="0"/>
              <a:t>Wanneer </a:t>
            </a:r>
            <a:r>
              <a:rPr lang="nl-NL" sz="1800" dirty="0" smtClean="0"/>
              <a:t>in deze presentatie verwezen </a:t>
            </a:r>
            <a:r>
              <a:rPr lang="nl-NL" sz="1800" dirty="0"/>
              <a:t>wordt naar paginanummers, bedoelen we het SVDJ-rapport </a:t>
            </a:r>
            <a:r>
              <a:rPr lang="nl-NL" sz="1800" i="1" dirty="0"/>
              <a:t>Anders nog nieuws?</a:t>
            </a:r>
            <a:r>
              <a:rPr lang="nl-NL" sz="1800" dirty="0"/>
              <a:t>, wanneer we verwijzen naar slides bedoelen we deze PowerPointpresentatie</a:t>
            </a:r>
            <a:endParaRPr lang="nl-NL" sz="1800" i="1" dirty="0"/>
          </a:p>
          <a:p>
            <a:pPr marL="0" indent="0">
              <a:buNone/>
            </a:pPr>
            <a:endParaRPr lang="nl-NL" dirty="0"/>
          </a:p>
          <a:p>
            <a:pPr eaLnBrk="1" hangingPunct="1">
              <a:lnSpc>
                <a:spcPts val="3275"/>
              </a:lnSpc>
            </a:pPr>
            <a:endParaRPr lang="nl-NL" sz="24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24720473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8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84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58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sz="4000" dirty="0">
                <a:solidFill>
                  <a:srgbClr val="FFFFFF"/>
                </a:solidFill>
                <a:latin typeface="News Gothic MT" charset="0"/>
                <a:ea typeface="ＭＳ Ｐゴシック" charset="0"/>
                <a:cs typeface="ＭＳ Ｐゴシック" charset="0"/>
              </a:rPr>
              <a:t>Wat zijn scenario</a:t>
            </a:r>
            <a:r>
              <a:rPr lang="ja-JP" altLang="en-US" sz="4000" dirty="0">
                <a:solidFill>
                  <a:srgbClr val="FFFFFF"/>
                </a:solidFill>
                <a:latin typeface="News Gothic MT" charset="0"/>
                <a:ea typeface="ＭＳ Ｐゴシック" charset="0"/>
                <a:cs typeface="ＭＳ Ｐゴシック" charset="0"/>
              </a:rPr>
              <a:t>’</a:t>
            </a:r>
            <a:r>
              <a:rPr lang="en-US" altLang="ja-JP" sz="4000" dirty="0">
                <a:solidFill>
                  <a:srgbClr val="FFFFFF"/>
                </a:solidFill>
                <a:latin typeface="News Gothic MT" charset="0"/>
                <a:ea typeface="ＭＳ Ｐゴシック" charset="0"/>
                <a:cs typeface="ＭＳ Ｐゴシック" charset="0"/>
              </a:rPr>
              <a:t>s?</a:t>
            </a:r>
            <a:endParaRPr lang="en-US" sz="4000" dirty="0">
              <a:solidFill>
                <a:srgbClr val="FFFFFF"/>
              </a:solidFill>
              <a:latin typeface="News Gothic MT" charset="0"/>
              <a:ea typeface="ＭＳ Ｐゴシック" charset="0"/>
              <a:cs typeface="ＭＳ Ｐゴシック" charset="0"/>
            </a:endParaRPr>
          </a:p>
        </p:txBody>
      </p:sp>
      <p:sp>
        <p:nvSpPr>
          <p:cNvPr id="2" name="Content Placeholder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ts val="3425"/>
              </a:lnSpc>
            </a:pPr>
            <a:r>
              <a:rPr lang="nl-NL" sz="2200" dirty="0">
                <a:solidFill>
                  <a:srgbClr val="FFFFFF"/>
                </a:solidFill>
                <a:latin typeface="News Gothic MT" charset="0"/>
                <a:ea typeface="ＭＳ Ｐゴシック" charset="0"/>
                <a:cs typeface="News Gothic MT" charset="0"/>
              </a:rPr>
              <a:t>Fictieve verhalen over de toekomst</a:t>
            </a:r>
          </a:p>
          <a:p>
            <a:pPr eaLnBrk="1" hangingPunct="1">
              <a:lnSpc>
                <a:spcPts val="3425"/>
              </a:lnSpc>
            </a:pPr>
            <a:r>
              <a:rPr lang="nl-NL" sz="2200" dirty="0">
                <a:solidFill>
                  <a:srgbClr val="FFFFFF"/>
                </a:solidFill>
                <a:latin typeface="News Gothic MT" charset="0"/>
                <a:ea typeface="ＭＳ Ｐゴシック" charset="0"/>
                <a:cs typeface="News Gothic MT" charset="0"/>
              </a:rPr>
              <a:t>Gaan over de wereld om je heen: </a:t>
            </a:r>
          </a:p>
          <a:p>
            <a:pPr lvl="1" eaLnBrk="1" hangingPunct="1">
              <a:lnSpc>
                <a:spcPts val="3425"/>
              </a:lnSpc>
              <a:buFontTx/>
              <a:buChar char="-"/>
            </a:pPr>
            <a:r>
              <a:rPr lang="nl-NL" sz="2200" dirty="0">
                <a:solidFill>
                  <a:srgbClr val="FFFFFF"/>
                </a:solidFill>
                <a:latin typeface="News Gothic MT" charset="0"/>
                <a:ea typeface="ＭＳ Ｐゴシック" charset="0"/>
                <a:cs typeface="News Gothic MT" charset="0"/>
              </a:rPr>
              <a:t>dat wat je niet kunt beïnvloeden </a:t>
            </a:r>
          </a:p>
          <a:p>
            <a:pPr lvl="1" eaLnBrk="1" hangingPunct="1">
              <a:lnSpc>
                <a:spcPts val="3425"/>
              </a:lnSpc>
              <a:buFontTx/>
              <a:buChar char="-"/>
            </a:pPr>
            <a:r>
              <a:rPr lang="nl-NL" sz="2200" dirty="0">
                <a:solidFill>
                  <a:srgbClr val="FFFFFF"/>
                </a:solidFill>
                <a:latin typeface="News Gothic MT" charset="0"/>
                <a:ea typeface="ＭＳ Ｐゴシック" charset="0"/>
                <a:cs typeface="News Gothic MT" charset="0"/>
              </a:rPr>
              <a:t>maar wel van grote invloed is op de journalistiek </a:t>
            </a:r>
          </a:p>
          <a:p>
            <a:pPr eaLnBrk="1" hangingPunct="1">
              <a:lnSpc>
                <a:spcPts val="3425"/>
              </a:lnSpc>
            </a:pPr>
            <a:r>
              <a:rPr lang="nl-NL" sz="2200" dirty="0">
                <a:solidFill>
                  <a:srgbClr val="FFFFFF"/>
                </a:solidFill>
                <a:latin typeface="News Gothic MT" charset="0"/>
                <a:ea typeface="ＭＳ Ｐゴシック" charset="0"/>
                <a:cs typeface="News Gothic MT" charset="0"/>
              </a:rPr>
              <a:t>Gedachte-experiment: wat als de wereld er zo uitziet? </a:t>
            </a:r>
          </a:p>
        </p:txBody>
      </p:sp>
      <p:sp>
        <p:nvSpPr>
          <p:cNvPr id="3" name="Tijdelijke aanduiding voor voettekst 2"/>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14071951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4000" dirty="0">
                <a:solidFill>
                  <a:srgbClr val="FFFFFF"/>
                </a:solidFill>
                <a:latin typeface="News Gothic MT" charset="0"/>
                <a:ea typeface="ＭＳ Ｐゴシック" charset="0"/>
                <a:cs typeface="ＭＳ Ｐゴシック" charset="0"/>
              </a:rPr>
              <a:t>Wat heb je aan scenario</a:t>
            </a:r>
            <a:r>
              <a:rPr lang="ja-JP" altLang="en-US" sz="4000" dirty="0">
                <a:solidFill>
                  <a:srgbClr val="FFFFFF"/>
                </a:solidFill>
                <a:latin typeface="News Gothic MT" charset="0"/>
                <a:ea typeface="ＭＳ Ｐゴシック" charset="0"/>
                <a:cs typeface="ＭＳ Ｐゴシック" charset="0"/>
              </a:rPr>
              <a:t>’</a:t>
            </a:r>
            <a:r>
              <a:rPr lang="en-US" altLang="ja-JP" sz="4000" dirty="0">
                <a:solidFill>
                  <a:srgbClr val="FFFFFF"/>
                </a:solidFill>
                <a:latin typeface="News Gothic MT" charset="0"/>
                <a:ea typeface="ＭＳ Ｐゴシック" charset="0"/>
                <a:cs typeface="ＭＳ Ｐゴシック" charset="0"/>
              </a:rPr>
              <a:t>s?</a:t>
            </a:r>
            <a:endParaRPr lang="en-US" sz="4000" dirty="0">
              <a:solidFill>
                <a:srgbClr val="FFFFFF"/>
              </a:solidFill>
              <a:latin typeface="News Gothic MT" charset="0"/>
              <a:ea typeface="ＭＳ Ｐゴシック" charset="0"/>
              <a:cs typeface="ＭＳ Ｐゴシック" charset="0"/>
            </a:endParaRPr>
          </a:p>
        </p:txBody>
      </p:sp>
      <p:sp>
        <p:nvSpPr>
          <p:cNvPr id="2" name="Content Placeholder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lnSpc>
                <a:spcPts val="3425"/>
              </a:lnSpc>
            </a:pPr>
            <a:r>
              <a:rPr lang="nl-NL" sz="2400" dirty="0">
                <a:solidFill>
                  <a:srgbClr val="FFFFFF"/>
                </a:solidFill>
                <a:latin typeface="News Gothic MT" charset="0"/>
                <a:ea typeface="ＭＳ Ｐゴシック" charset="0"/>
                <a:cs typeface="ＭＳ Ｐゴシック" charset="0"/>
              </a:rPr>
              <a:t>Beter begrijpen van een complexe wereld</a:t>
            </a:r>
          </a:p>
          <a:p>
            <a:pPr eaLnBrk="1" hangingPunct="1">
              <a:lnSpc>
                <a:spcPts val="3425"/>
              </a:lnSpc>
            </a:pPr>
            <a:r>
              <a:rPr lang="nl-NL" sz="2400" dirty="0">
                <a:solidFill>
                  <a:srgbClr val="FFFFFF"/>
                </a:solidFill>
                <a:latin typeface="News Gothic MT" charset="0"/>
                <a:ea typeface="ＭＳ Ｐゴシック" charset="0"/>
                <a:cs typeface="ＭＳ Ｐゴシック" charset="0"/>
              </a:rPr>
              <a:t>Eerder herkennen van belangrijke ontwikkelingen</a:t>
            </a:r>
          </a:p>
          <a:p>
            <a:pPr eaLnBrk="1" hangingPunct="1">
              <a:lnSpc>
                <a:spcPts val="3425"/>
              </a:lnSpc>
            </a:pPr>
            <a:r>
              <a:rPr lang="nl-NL" sz="2400" dirty="0">
                <a:solidFill>
                  <a:srgbClr val="FFFFFF"/>
                </a:solidFill>
                <a:latin typeface="News Gothic MT" charset="0"/>
                <a:ea typeface="ＭＳ Ｐゴシック" charset="0"/>
                <a:cs typeface="ＭＳ Ｐゴシック" charset="0"/>
              </a:rPr>
              <a:t>Minder voor verrassingen komen te staan</a:t>
            </a:r>
          </a:p>
          <a:p>
            <a:pPr eaLnBrk="1" hangingPunct="1">
              <a:lnSpc>
                <a:spcPts val="3425"/>
              </a:lnSpc>
            </a:pPr>
            <a:r>
              <a:rPr lang="nl-NL" sz="2400" dirty="0">
                <a:solidFill>
                  <a:srgbClr val="FFFFFF"/>
                </a:solidFill>
                <a:latin typeface="News Gothic MT" charset="0"/>
                <a:ea typeface="ＭＳ Ｐゴシック" charset="0"/>
                <a:cs typeface="ＭＳ Ｐゴシック" charset="0"/>
              </a:rPr>
              <a:t>Helpt om een strategie te bepalen</a:t>
            </a:r>
          </a:p>
          <a:p>
            <a:pPr eaLnBrk="1" hangingPunct="1">
              <a:lnSpc>
                <a:spcPts val="3425"/>
              </a:lnSpc>
            </a:pPr>
            <a:r>
              <a:rPr lang="nl-NL" sz="2400" dirty="0">
                <a:solidFill>
                  <a:srgbClr val="FFFFFF"/>
                </a:solidFill>
                <a:latin typeface="News Gothic MT" charset="0"/>
                <a:ea typeface="ＭＳ Ｐゴシック" charset="0"/>
                <a:cs typeface="ＭＳ Ｐゴシック" charset="0"/>
              </a:rPr>
              <a:t>Strategische uitdagingen voor </a:t>
            </a:r>
            <a:r>
              <a:rPr lang="nl-NL" sz="2400" dirty="0" smtClean="0">
                <a:solidFill>
                  <a:srgbClr val="FFFFFF"/>
                </a:solidFill>
                <a:latin typeface="News Gothic MT" charset="0"/>
                <a:ea typeface="ＭＳ Ｐゴシック" charset="0"/>
                <a:cs typeface="ＭＳ Ｐゴシック" charset="0"/>
              </a:rPr>
              <a:t>jullie onderneming/</a:t>
            </a:r>
            <a:r>
              <a:rPr lang="nl-NL" dirty="0" smtClean="0">
                <a:solidFill>
                  <a:srgbClr val="FFFFFF"/>
                </a:solidFill>
                <a:latin typeface="News Gothic MT" charset="0"/>
                <a:ea typeface="ＭＳ Ｐゴシック" charset="0"/>
                <a:cs typeface="ＭＳ Ｐゴシック" charset="0"/>
              </a:rPr>
              <a:t>uitgeverij</a:t>
            </a:r>
            <a:r>
              <a:rPr lang="nl-NL" sz="2400" dirty="0" smtClean="0">
                <a:solidFill>
                  <a:srgbClr val="FFFFFF"/>
                </a:solidFill>
                <a:latin typeface="News Gothic MT" charset="0"/>
                <a:ea typeface="ＭＳ Ｐゴシック" charset="0"/>
                <a:cs typeface="ＭＳ Ｐゴシック" charset="0"/>
              </a:rPr>
              <a:t> scherper </a:t>
            </a:r>
            <a:r>
              <a:rPr lang="nl-NL" sz="2400" dirty="0">
                <a:solidFill>
                  <a:srgbClr val="FFFFFF"/>
                </a:solidFill>
                <a:latin typeface="News Gothic MT" charset="0"/>
                <a:ea typeface="ＭＳ Ｐゴシック" charset="0"/>
                <a:cs typeface="ＭＳ Ｐゴシック" charset="0"/>
              </a:rPr>
              <a:t>in beeld</a:t>
            </a:r>
          </a:p>
        </p:txBody>
      </p:sp>
      <p:sp>
        <p:nvSpPr>
          <p:cNvPr id="3" name="Tijdelijke aanduiding voor voettekst 2"/>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1167440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Kijkend naar de trends:</a:t>
            </a:r>
            <a:endParaRPr lang="nl-NL" dirty="0"/>
          </a:p>
        </p:txBody>
      </p:sp>
      <p:sp>
        <p:nvSpPr>
          <p:cNvPr id="3" name="Tijdelijke aanduiding voor inhoud 2"/>
          <p:cNvSpPr>
            <a:spLocks noGrp="1"/>
          </p:cNvSpPr>
          <p:nvPr>
            <p:ph idx="1"/>
          </p:nvPr>
        </p:nvSpPr>
        <p:spPr/>
        <p:txBody>
          <a:bodyPr/>
          <a:lstStyle/>
          <a:p>
            <a:pPr marL="0" indent="0">
              <a:buNone/>
            </a:pPr>
            <a:r>
              <a:rPr lang="nl-NL" sz="2400" dirty="0" smtClean="0"/>
              <a:t>Trends in de studie zijn onderverdeeld in: </a:t>
            </a:r>
          </a:p>
          <a:p>
            <a:pPr marL="0" indent="0">
              <a:buNone/>
            </a:pPr>
            <a:endParaRPr lang="nl-NL" sz="2400" dirty="0" smtClean="0"/>
          </a:p>
          <a:p>
            <a:r>
              <a:rPr lang="nl-NL" sz="2400" dirty="0" smtClean="0"/>
              <a:t>Sturende, onafhankelijke, trends: maatschappelijke en technologische ontwikkelingen met grote invloed óp de journalistiek</a:t>
            </a:r>
          </a:p>
          <a:p>
            <a:r>
              <a:rPr lang="nl-NL" dirty="0"/>
              <a:t>Afhankelijke trends: trends ín de journalistiek</a:t>
            </a:r>
          </a:p>
          <a:p>
            <a:endParaRPr lang="nl-NL" sz="2400" dirty="0" smtClean="0"/>
          </a:p>
          <a:p>
            <a:pPr marL="0" indent="0">
              <a:buNone/>
            </a:pPr>
            <a:r>
              <a:rPr lang="nl-NL" sz="2400" dirty="0" smtClean="0"/>
              <a:t>De mate van zekerheid van zowel de sturende onafhankelijke trends als de afhankelijke trends is zo goed mogelijk vastgesteld (zie blz. 24). </a:t>
            </a:r>
            <a:endParaRPr lang="nl-NL" sz="2400" dirty="0"/>
          </a:p>
        </p:txBody>
      </p:sp>
      <p:sp>
        <p:nvSpPr>
          <p:cNvPr id="4" name="Tijdelijke aanduiding voor voettekst 3"/>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7147161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rtlCol="0">
            <a:normAutofit/>
          </a:bodyPr>
          <a:lstStyle/>
          <a:p>
            <a:pPr algn="l" eaLnBrk="1" fontAlgn="auto" hangingPunct="1">
              <a:spcAft>
                <a:spcPts val="0"/>
              </a:spcAft>
              <a:defRPr/>
            </a:pPr>
            <a:r>
              <a:rPr lang="nl-NL" dirty="0" smtClean="0">
                <a:solidFill>
                  <a:srgbClr val="FFFFFF"/>
                </a:solidFill>
                <a:ea typeface="+mj-ea"/>
                <a:cs typeface="+mj-cs"/>
              </a:rPr>
              <a:t>Wat de deelnemers aan het scenarioproject zeker zien gebeuren:</a:t>
            </a:r>
            <a:endParaRPr lang="nl-NL" dirty="0">
              <a:solidFill>
                <a:srgbClr val="FFFFFF"/>
              </a:solidFill>
              <a:ea typeface="+mj-ea"/>
              <a:cs typeface="+mj-cs"/>
            </a:endParaRPr>
          </a:p>
        </p:txBody>
      </p:sp>
      <p:sp>
        <p:nvSpPr>
          <p:cNvPr id="33795"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nl-NL" sz="2000" dirty="0" smtClean="0">
                <a:solidFill>
                  <a:srgbClr val="FFFFFF"/>
                </a:solidFill>
                <a:latin typeface="News Gothic MT" charset="0"/>
                <a:ea typeface="ＭＳ Ｐゴシック" charset="0"/>
                <a:cs typeface="ＭＳ Ｐゴシック" charset="0"/>
              </a:rPr>
              <a:t>Ontwrichting verdienmodellen: </a:t>
            </a:r>
            <a:r>
              <a:rPr lang="nl-NL" sz="2000" dirty="0">
                <a:solidFill>
                  <a:srgbClr val="FFFFFF"/>
                </a:solidFill>
                <a:latin typeface="News Gothic MT" charset="0"/>
                <a:ea typeface="ＭＳ Ｐゴシック" charset="0"/>
                <a:cs typeface="ＭＳ Ｐゴシック" charset="0"/>
              </a:rPr>
              <a:t>abonnementen, losse verkoop, adverteerders</a:t>
            </a:r>
          </a:p>
          <a:p>
            <a:pPr eaLnBrk="1" hangingPunct="1"/>
            <a:r>
              <a:rPr lang="nl-NL" sz="2000" dirty="0">
                <a:latin typeface="News Gothic MT" charset="0"/>
                <a:ea typeface="ＭＳ Ｐゴシック" charset="0"/>
                <a:cs typeface="ＭＳ Ｐゴシック" charset="0"/>
              </a:rPr>
              <a:t>Smart devices en sociale media veranderen het </a:t>
            </a:r>
            <a:r>
              <a:rPr lang="nl-NL" sz="2000" dirty="0" smtClean="0">
                <a:latin typeface="News Gothic MT" charset="0"/>
                <a:ea typeface="ＭＳ Ｐゴシック" charset="0"/>
                <a:cs typeface="ＭＳ Ｐゴシック" charset="0"/>
              </a:rPr>
              <a:t>speelveld</a:t>
            </a:r>
          </a:p>
          <a:p>
            <a:pPr eaLnBrk="1" hangingPunct="1"/>
            <a:r>
              <a:rPr lang="nl-NL" sz="2000" dirty="0" smtClean="0">
                <a:solidFill>
                  <a:srgbClr val="FFFFFF"/>
                </a:solidFill>
                <a:latin typeface="News Gothic MT" charset="0"/>
                <a:ea typeface="ＭＳ Ｐゴシック" charset="0"/>
                <a:cs typeface="ＭＳ Ｐゴシック" charset="0"/>
              </a:rPr>
              <a:t>Nieuwsconsumenten </a:t>
            </a:r>
            <a:r>
              <a:rPr lang="nl-NL" sz="2000" dirty="0">
                <a:solidFill>
                  <a:srgbClr val="FFFFFF"/>
                </a:solidFill>
                <a:latin typeface="News Gothic MT" charset="0"/>
                <a:ea typeface="ＭＳ Ｐゴシック" charset="0"/>
                <a:cs typeface="ＭＳ Ｐゴシック" charset="0"/>
              </a:rPr>
              <a:t>gedragen zich fundamenteel anders: simultaan consumeren, nieuws snacken, doorverwijzen, </a:t>
            </a:r>
            <a:r>
              <a:rPr lang="nl-NL" sz="2000" dirty="0" smtClean="0">
                <a:solidFill>
                  <a:srgbClr val="FFFFFF"/>
                </a:solidFill>
                <a:latin typeface="News Gothic MT" charset="0"/>
                <a:ea typeface="ＭＳ Ｐゴシック" charset="0"/>
                <a:cs typeface="ＭＳ Ｐゴシック" charset="0"/>
              </a:rPr>
              <a:t>Martini-principe (consumenten willen nieuws ‘anytime, anywhere’</a:t>
            </a:r>
          </a:p>
          <a:p>
            <a:pPr eaLnBrk="1" hangingPunct="1"/>
            <a:r>
              <a:rPr lang="nl-NL" sz="2000" dirty="0" smtClean="0">
                <a:latin typeface="News Gothic MT" charset="0"/>
                <a:ea typeface="ＭＳ Ｐゴシック" charset="0"/>
                <a:cs typeface="ＭＳ Ｐゴシック" charset="0"/>
              </a:rPr>
              <a:t>Leestijd </a:t>
            </a:r>
            <a:r>
              <a:rPr lang="nl-NL" sz="2000" dirty="0">
                <a:latin typeface="News Gothic MT" charset="0"/>
                <a:ea typeface="ＭＳ Ｐゴシック" charset="0"/>
                <a:cs typeface="ＭＳ Ｐゴシック" charset="0"/>
              </a:rPr>
              <a:t>loopt dramatisch terug</a:t>
            </a:r>
          </a:p>
          <a:p>
            <a:r>
              <a:rPr lang="nl-NL" sz="2000" dirty="0">
                <a:latin typeface="News Gothic MT" charset="0"/>
                <a:ea typeface="ＭＳ Ｐゴシック" charset="0"/>
                <a:cs typeface="ＭＳ Ｐゴシック" charset="0"/>
              </a:rPr>
              <a:t>Behoefte nieuwsconsument centraal: on demand heeft de toekomst</a:t>
            </a:r>
            <a:endParaRPr lang="nl-NL" sz="2000" dirty="0">
              <a:solidFill>
                <a:srgbClr val="FFFFFF"/>
              </a:solidFill>
              <a:latin typeface="News Gothic MT" charset="0"/>
              <a:ea typeface="ＭＳ Ｐゴシック" charset="0"/>
              <a:cs typeface="ＭＳ Ｐゴシック" charset="0"/>
            </a:endParaRPr>
          </a:p>
          <a:p>
            <a:pPr eaLnBrk="1" hangingPunct="1"/>
            <a:r>
              <a:rPr lang="nl-NL" sz="2000" dirty="0">
                <a:solidFill>
                  <a:srgbClr val="FFFFFF"/>
                </a:solidFill>
                <a:latin typeface="News Gothic MT" charset="0"/>
                <a:ea typeface="ＭＳ Ｐゴシック" charset="0"/>
                <a:cs typeface="ＭＳ Ｐゴシック" charset="0"/>
              </a:rPr>
              <a:t>Titels verliezen aan belang: ontbundeling, doorverwijzen, zelf publiceren</a:t>
            </a:r>
          </a:p>
          <a:p>
            <a:pPr eaLnBrk="1" hangingPunct="1"/>
            <a:r>
              <a:rPr lang="nl-NL" sz="2000" dirty="0">
                <a:solidFill>
                  <a:srgbClr val="FFFFFF"/>
                </a:solidFill>
                <a:latin typeface="News Gothic MT" charset="0"/>
                <a:ea typeface="ＭＳ Ｐゴシック" charset="0"/>
                <a:cs typeface="ＭＳ Ｐゴシック" charset="0"/>
              </a:rPr>
              <a:t>Kansen voor niet-traditionele nieuwsaanbieders</a:t>
            </a:r>
          </a:p>
          <a:p>
            <a:pPr eaLnBrk="1" hangingPunct="1"/>
            <a:r>
              <a:rPr lang="nl-NL" sz="2000" dirty="0">
                <a:solidFill>
                  <a:srgbClr val="FFFFFF"/>
                </a:solidFill>
                <a:latin typeface="News Gothic MT" charset="0"/>
                <a:ea typeface="ＭＳ Ｐゴシック" charset="0"/>
                <a:cs typeface="ＭＳ Ｐゴシック" charset="0"/>
              </a:rPr>
              <a:t>Beeld steeds bepalender</a:t>
            </a:r>
          </a:p>
          <a:p>
            <a:pPr eaLnBrk="1" hangingPunct="1"/>
            <a:endParaRPr lang="nl-NL" sz="20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4857479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rtlCol="0">
            <a:normAutofit/>
          </a:bodyPr>
          <a:lstStyle/>
          <a:p>
            <a:pPr algn="l" eaLnBrk="1" fontAlgn="auto" hangingPunct="1">
              <a:spcAft>
                <a:spcPts val="0"/>
              </a:spcAft>
              <a:defRPr/>
            </a:pPr>
            <a:r>
              <a:rPr lang="nl-NL" dirty="0" smtClean="0">
                <a:solidFill>
                  <a:srgbClr val="FFFFFF"/>
                </a:solidFill>
                <a:ea typeface="+mj-ea"/>
                <a:cs typeface="+mj-cs"/>
              </a:rPr>
              <a:t>Wat de deelnemers aan het scenarioproject zeker zien gebeuren:</a:t>
            </a:r>
            <a:endParaRPr lang="nl-NL" dirty="0">
              <a:solidFill>
                <a:srgbClr val="FFFFFF"/>
              </a:solidFill>
              <a:ea typeface="+mj-ea"/>
              <a:cs typeface="+mj-cs"/>
            </a:endParaRPr>
          </a:p>
        </p:txBody>
      </p:sp>
      <p:sp>
        <p:nvSpPr>
          <p:cNvPr id="33795" name="Tijdelijke aanduiding voor inhoud 2"/>
          <p:cNvSpPr>
            <a:spLocks noGrp="1"/>
          </p:cNvSpPr>
          <p:nvPr>
            <p:ph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nSpc>
                <a:spcPct val="115000"/>
              </a:lnSpc>
              <a:spcAft>
                <a:spcPts val="0"/>
              </a:spcAft>
              <a:buFont typeface="Symbol"/>
              <a:buChar char=""/>
            </a:pPr>
            <a:r>
              <a:rPr lang="nl-NL" sz="2000" dirty="0">
                <a:cs typeface="News Gothic MT"/>
              </a:rPr>
              <a:t>Het internet of things</a:t>
            </a:r>
          </a:p>
          <a:p>
            <a:pPr lvl="0">
              <a:lnSpc>
                <a:spcPct val="115000"/>
              </a:lnSpc>
              <a:spcAft>
                <a:spcPts val="0"/>
              </a:spcAft>
              <a:buFont typeface="Symbol"/>
              <a:buChar char=""/>
            </a:pPr>
            <a:r>
              <a:rPr lang="nl-NL" sz="2000" dirty="0">
                <a:cs typeface="News Gothic MT"/>
              </a:rPr>
              <a:t>Mediagebruik wordt ambient: alom aanwezig, ingebed en adaptief</a:t>
            </a:r>
          </a:p>
          <a:p>
            <a:pPr lvl="0">
              <a:lnSpc>
                <a:spcPct val="115000"/>
              </a:lnSpc>
              <a:spcAft>
                <a:spcPts val="0"/>
              </a:spcAft>
              <a:buFont typeface="Symbol"/>
              <a:buChar char=""/>
            </a:pPr>
            <a:r>
              <a:rPr lang="nl-NL" sz="2000" dirty="0" smtClean="0">
                <a:cs typeface="News Gothic MT"/>
              </a:rPr>
              <a:t>Algoritmes </a:t>
            </a:r>
            <a:r>
              <a:rPr lang="nl-NL" sz="2000" dirty="0">
                <a:cs typeface="News Gothic MT"/>
              </a:rPr>
              <a:t>sturen nieuwsconsumptie</a:t>
            </a:r>
          </a:p>
          <a:p>
            <a:pPr lvl="0">
              <a:lnSpc>
                <a:spcPct val="115000"/>
              </a:lnSpc>
              <a:spcAft>
                <a:spcPts val="1000"/>
              </a:spcAft>
              <a:buFont typeface="Symbol"/>
              <a:buChar char=""/>
            </a:pPr>
            <a:r>
              <a:rPr lang="nl-NL" sz="2000" dirty="0">
                <a:cs typeface="News Gothic MT"/>
              </a:rPr>
              <a:t>Groei van bandbreedte schept steeds meer mogelijkheden voor </a:t>
            </a:r>
            <a:r>
              <a:rPr lang="nl-NL" sz="2000" dirty="0" smtClean="0">
                <a:cs typeface="News Gothic MT"/>
              </a:rPr>
              <a:t>beeld</a:t>
            </a:r>
          </a:p>
          <a:p>
            <a:pPr eaLnBrk="1" fontAlgn="t" hangingPunct="1"/>
            <a:r>
              <a:rPr lang="nl-NL" sz="2000" dirty="0">
                <a:cs typeface="News Gothic MT"/>
              </a:rPr>
              <a:t>Vertrouwen in de journalistiek daalt</a:t>
            </a:r>
          </a:p>
          <a:p>
            <a:pPr eaLnBrk="1" fontAlgn="t" hangingPunct="1"/>
            <a:r>
              <a:rPr lang="nl-NL" sz="2000" dirty="0">
                <a:cs typeface="News Gothic MT"/>
              </a:rPr>
              <a:t>Belang van transparantie en accountability van journalisten groeit</a:t>
            </a:r>
          </a:p>
          <a:p>
            <a:pPr eaLnBrk="1" fontAlgn="t" hangingPunct="1"/>
            <a:r>
              <a:rPr lang="nl-NL" sz="2000" dirty="0">
                <a:cs typeface="News Gothic MT"/>
              </a:rPr>
              <a:t>De burger als journalist?</a:t>
            </a:r>
          </a:p>
          <a:p>
            <a:pPr eaLnBrk="1" fontAlgn="t" hangingPunct="1"/>
            <a:r>
              <a:rPr lang="nl-NL" sz="2000" dirty="0">
                <a:cs typeface="News Gothic MT"/>
              </a:rPr>
              <a:t>Veranderkracht van traditionele journalistieke organisaties te gering?</a:t>
            </a:r>
          </a:p>
          <a:p>
            <a:pPr lvl="0">
              <a:lnSpc>
                <a:spcPct val="115000"/>
              </a:lnSpc>
              <a:spcAft>
                <a:spcPts val="1000"/>
              </a:spcAft>
              <a:buFont typeface="Symbol"/>
              <a:buChar char=""/>
            </a:pPr>
            <a:endParaRPr lang="nl-NL" sz="2000" dirty="0">
              <a:cs typeface="News Gothic MT"/>
            </a:endParaRPr>
          </a:p>
          <a:p>
            <a:pPr eaLnBrk="1" hangingPunct="1"/>
            <a:endParaRPr lang="nl-NL" sz="2000" dirty="0">
              <a:solidFill>
                <a:srgbClr val="FFFFFF"/>
              </a:solidFill>
              <a:latin typeface="News Gothic MT" charset="0"/>
              <a:ea typeface="ＭＳ Ｐゴシック" charset="0"/>
              <a:cs typeface="ＭＳ Ｐゴシック" charset="0"/>
            </a:endParaRPr>
          </a:p>
        </p:txBody>
      </p:sp>
      <p:sp>
        <p:nvSpPr>
          <p:cNvPr id="2" name="Tijdelijke aanduiding voor voettekst 1"/>
          <p:cNvSpPr>
            <a:spLocks noGrp="1"/>
          </p:cNvSpPr>
          <p:nvPr>
            <p:ph type="ftr" sz="quarter" idx="11"/>
          </p:nvPr>
        </p:nvSpPr>
        <p:spPr/>
        <p:txBody>
          <a:bodyPr/>
          <a:lstStyle/>
          <a:p>
            <a:pPr>
              <a:defRPr/>
            </a:pPr>
            <a:r>
              <a:rPr lang="en-US" smtClean="0"/>
              <a:t>www.journalistiek2025.nl</a:t>
            </a:r>
            <a:endParaRPr lang="en-US" dirty="0"/>
          </a:p>
        </p:txBody>
      </p:sp>
    </p:spTree>
    <p:extLst>
      <p:ext uri="{BB962C8B-B14F-4D97-AF65-F5344CB8AC3E}">
        <p14:creationId xmlns:p14="http://schemas.microsoft.com/office/powerpoint/2010/main" val="10765619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79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79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37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Aangepast ontw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Aangepast ontwerp">
  <a:themeElements>
    <a:clrScheme name="Aangepast 2">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24549</TotalTime>
  <Words>2291</Words>
  <Application>Microsoft Office PowerPoint</Application>
  <PresentationFormat>Diavoorstelling (4:3)</PresentationFormat>
  <Paragraphs>319</Paragraphs>
  <Slides>33</Slides>
  <Notes>19</Notes>
  <HiddenSlides>0</HiddenSlides>
  <MMClips>0</MMClips>
  <ScaleCrop>false</ScaleCrop>
  <HeadingPairs>
    <vt:vector size="6" baseType="variant">
      <vt:variant>
        <vt:lpstr>Gebruikte lettertypen</vt:lpstr>
      </vt:variant>
      <vt:variant>
        <vt:i4>8</vt:i4>
      </vt:variant>
      <vt:variant>
        <vt:lpstr>Thema</vt:lpstr>
      </vt:variant>
      <vt:variant>
        <vt:i4>3</vt:i4>
      </vt:variant>
      <vt:variant>
        <vt:lpstr>Diatitels</vt:lpstr>
      </vt:variant>
      <vt:variant>
        <vt:i4>33</vt:i4>
      </vt:variant>
    </vt:vector>
  </HeadingPairs>
  <TitlesOfParts>
    <vt:vector size="44" baseType="lpstr">
      <vt:lpstr>ＭＳ Ｐゴシック</vt:lpstr>
      <vt:lpstr>Arial</vt:lpstr>
      <vt:lpstr>Calibri</vt:lpstr>
      <vt:lpstr>Helvetica</vt:lpstr>
      <vt:lpstr>MetaBook-Roman</vt:lpstr>
      <vt:lpstr>News Gothic MT</vt:lpstr>
      <vt:lpstr>Symbol</vt:lpstr>
      <vt:lpstr>Wingdings</vt:lpstr>
      <vt:lpstr>Office-thema</vt:lpstr>
      <vt:lpstr>1_Aangepast ontwerp</vt:lpstr>
      <vt:lpstr>Aangepast ontwerp</vt:lpstr>
      <vt:lpstr>De journalistiek in 2025 geprojecteerd  in vier toekomstscenario’s: deel 1</vt:lpstr>
      <vt:lpstr>Opzet van deze presentatie</vt:lpstr>
      <vt:lpstr>SVDJ-studie naar de toekomst van de journalistiek</vt:lpstr>
      <vt:lpstr>Hoe zijn de scenario’s gemaakt?</vt:lpstr>
      <vt:lpstr>Wat zijn scenario’s?</vt:lpstr>
      <vt:lpstr>Wat heb je aan scenario’s?</vt:lpstr>
      <vt:lpstr>Kijkend naar de trends:</vt:lpstr>
      <vt:lpstr>Wat de deelnemers aan het scenarioproject zeker zien gebeuren:</vt:lpstr>
      <vt:lpstr>Wat de deelnemers aan het scenarioproject zeker zien gebeuren:</vt:lpstr>
      <vt:lpstr>Wat nog vragen oproept en nog onzeker is:</vt:lpstr>
      <vt:lpstr>De scenario’s variëren in: </vt:lpstr>
      <vt:lpstr>PowerPoint-presentatie</vt:lpstr>
      <vt:lpstr>PowerPoint-presentatie</vt:lpstr>
      <vt:lpstr>PowerPoint-presentatie</vt:lpstr>
      <vt:lpstr>PowerPoint-presentatie</vt:lpstr>
      <vt:lpstr>PowerPoint-presentatie</vt:lpstr>
      <vt:lpstr>PowerPoint-presentatie</vt:lpstr>
      <vt:lpstr>PowerPoint-presentatie</vt:lpstr>
      <vt:lpstr>Deel 2  Werken met de vier scenario’s</vt:lpstr>
      <vt:lpstr>Werken met de scenario’s kan vanuit drie perspectieven</vt:lpstr>
      <vt:lpstr>Perspectief 1: implicaties van de scenario’s &amp; handelingsopties </vt:lpstr>
      <vt:lpstr>Perspectief 1: implicaties</vt:lpstr>
      <vt:lpstr>Perspectief 1 Implicaties voor redacties en journalisten</vt:lpstr>
      <vt:lpstr>Perspectief 1: opties</vt:lpstr>
      <vt:lpstr>Perspectief 2</vt:lpstr>
      <vt:lpstr>Perspectief 2: De wasstraat</vt:lpstr>
      <vt:lpstr>Perspectief: acties nu!</vt:lpstr>
      <vt:lpstr>Perspectief 3</vt:lpstr>
      <vt:lpstr>Perspectief 3: vragen bij de scenario’s</vt:lpstr>
      <vt:lpstr>Deel 3: praktische handleiding werken met scenario’s</vt:lpstr>
      <vt:lpstr>Toelichting </vt:lpstr>
      <vt:lpstr>Voorbereiding van de werksessie (1)</vt:lpstr>
      <vt:lpstr>Voorbereiding van de werksessie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Mathilda</dc:creator>
  <cp:lastModifiedBy>Pieter Rebel</cp:lastModifiedBy>
  <cp:revision>365</cp:revision>
  <cp:lastPrinted>2015-05-11T13:25:33Z</cp:lastPrinted>
  <dcterms:created xsi:type="dcterms:W3CDTF">2011-04-04T14:19:58Z</dcterms:created>
  <dcterms:modified xsi:type="dcterms:W3CDTF">2015-06-02T08:39:02Z</dcterms:modified>
</cp:coreProperties>
</file>